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6" r:id="rId28"/>
    <p:sldId id="282" r:id="rId29"/>
    <p:sldId id="285" r:id="rId30"/>
    <p:sldId id="284"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y Grotesk Grand Bold" pitchFamily="2" charset="77"/>
      <p:regular r:id="rId37"/>
      <p:bold r:id="rId38"/>
    </p:embeddedFont>
    <p:embeddedFont>
      <p:font typeface="Inter" panose="020B0502030000000004" pitchFamily="34" charset="0"/>
      <p:regular r:id="rId39"/>
    </p:embeddedFont>
    <p:embeddedFont>
      <p:font typeface="Inter Bold" panose="020B0802030000000004" pitchFamily="34" charset="0"/>
      <p:regular r:id="rId40"/>
      <p:bold r:id="rId41"/>
    </p:embeddedFont>
    <p:embeddedFont>
      <p:font typeface="Tahoma" panose="020B0604030504040204" pitchFamily="3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64454" autoAdjust="0"/>
  </p:normalViewPr>
  <p:slideViewPr>
    <p:cSldViewPr>
      <p:cViewPr varScale="1">
        <p:scale>
          <a:sx n="42" d="100"/>
          <a:sy n="42" d="100"/>
        </p:scale>
        <p:origin x="190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Designed and created by Dandi Yang. </a:t>
            </a:r>
            <a:r>
              <a:rPr lang="en-US"/>
              <a:t>Do not duplicate or upload with the express written permission of the author.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Lack of creativity, free will, choice will create these types of effects.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Most stressful jobs are those that allow for very little decision making but has a huge workload that the worker has to get through very quickly.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The amount of work doesn’t seem as critical to health as the control the worker has over the work rate or related work processes. </a:t>
            </a:r>
          </a:p>
          <a:p>
            <a:pPr marL="171450" indent="-171450">
              <a:buFont typeface="Arial" panose="020B0604020202020204" pitchFamily="34" charset="0"/>
              <a:buChar char="•"/>
            </a:pPr>
            <a:r>
              <a:rPr lang="en-US" dirty="0"/>
              <a:t>Those with lower levels of control of their demands, have increased rates of coronary heart disease and higher blood pressure.</a:t>
            </a:r>
          </a:p>
          <a:p>
            <a:pPr marL="171450" indent="-171450">
              <a:buFont typeface="Arial" panose="020B0604020202020204" pitchFamily="34" charset="0"/>
              <a:buChar char="•"/>
            </a:pPr>
            <a:r>
              <a:rPr lang="en-US" dirty="0"/>
              <a:t>People are happier when there is control and demands of the job.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a:t>
            </a:r>
            <a:r>
              <a:rPr lang="en-US" dirty="0" err="1"/>
              <a:t>lHgWwSGZ</a:t>
            </a:r>
            <a:r>
              <a:rPr lang="en-US" dirty="0"/>
              <a:t>_-o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Workers’ perceptions of the degree of their participation in the decision-making process, the degree to which they are consulted on the issues affecting the organization, their involvement in establishing rules of rules of behavior at work have proved to be related to job satisfaction, job-related feelings of threat, feelings of self-esteem.</a:t>
            </a:r>
          </a:p>
          <a:p>
            <a:endParaRPr lang="en-US" dirty="0"/>
          </a:p>
          <a:p>
            <a:r>
              <a:rPr lang="en-US" dirty="0"/>
              <a:t>A clear sense of your role in an organization and a sense:</a:t>
            </a:r>
          </a:p>
          <a:p>
            <a:pPr marL="171450" indent="-171450">
              <a:buFont typeface="Arial" panose="020B0604020202020204" pitchFamily="34" charset="0"/>
              <a:buChar char="•"/>
            </a:pPr>
            <a:r>
              <a:rPr lang="en-US" b="1" dirty="0"/>
              <a:t>Role overload</a:t>
            </a:r>
            <a:r>
              <a:rPr lang="en-US" dirty="0"/>
              <a:t>: when job demands are so great that the worker feels an inability to cope- too much to do in too little time</a:t>
            </a:r>
          </a:p>
          <a:p>
            <a:pPr marL="171450" indent="-171450">
              <a:buFont typeface="Arial" panose="020B0604020202020204" pitchFamily="34" charset="0"/>
              <a:buChar char="•"/>
            </a:pPr>
            <a:r>
              <a:rPr lang="en-US" b="1" dirty="0"/>
              <a:t>Role insufficiency</a:t>
            </a:r>
            <a:r>
              <a:rPr lang="en-US" dirty="0"/>
              <a:t>: when workers lack the training, education, skills, or experience to accomplish the job- poor fit between workers’ talents and organization’s </a:t>
            </a:r>
            <a:r>
              <a:rPr lang="en-US" dirty="0" err="1"/>
              <a:t>expections</a:t>
            </a:r>
            <a:endParaRPr lang="en-US" dirty="0"/>
          </a:p>
          <a:p>
            <a:pPr marL="171450" indent="-171450">
              <a:buFont typeface="Arial" panose="020B0604020202020204" pitchFamily="34" charset="0"/>
              <a:buChar char="•"/>
            </a:pPr>
            <a:r>
              <a:rPr lang="en-US" b="1" dirty="0"/>
              <a:t>Role ambiguity</a:t>
            </a:r>
            <a:r>
              <a:rPr lang="en-US" dirty="0"/>
              <a:t>: when aspects of the job and workplace are unclear, frustration and stress are likely to develop. Workers should know the criteria for career advancement and what’s expected of them</a:t>
            </a:r>
          </a:p>
          <a:p>
            <a:pPr marL="171450" indent="-171450">
              <a:buFont typeface="Arial" panose="020B0604020202020204" pitchFamily="34" charset="0"/>
              <a:buChar char="•"/>
            </a:pPr>
            <a:r>
              <a:rPr lang="en-US" b="1" dirty="0"/>
              <a:t>Role confliction</a:t>
            </a:r>
            <a:r>
              <a:rPr lang="en-US" dirty="0"/>
              <a:t>: workers may be caught in a bind, ex. supervisors each expect something something.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Motivational factors</a:t>
            </a:r>
            <a:r>
              <a:rPr lang="en-US" dirty="0"/>
              <a:t>: the degree of stimulating tasks involved, the amount of recognition for jobs done well, relationships with fellow workers, and the amount of encouragement to take on responsibility</a:t>
            </a:r>
          </a:p>
          <a:p>
            <a:pPr marL="171450" indent="-171450">
              <a:buFont typeface="Arial" panose="020B0604020202020204" pitchFamily="34" charset="0"/>
              <a:buChar char="•"/>
            </a:pPr>
            <a:r>
              <a:rPr lang="en-US" b="1" dirty="0"/>
              <a:t>Work environment</a:t>
            </a:r>
            <a:r>
              <a:rPr lang="en-US" dirty="0"/>
              <a:t>: hazards create stress- dangerous tasks or work settings, toxic chemicals, high noise levels, dust, overcooling, unpleasant odors, and other stressful factors can lead to illness or disease.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buFont typeface="+mj-lt"/>
              <a:buNone/>
            </a:pPr>
            <a:r>
              <a:rPr lang="en-CA" b="1" i="0" dirty="0">
                <a:solidFill>
                  <a:srgbClr val="BBBBBB"/>
                </a:solidFill>
                <a:effectLst/>
                <a:latin typeface="Tahoma" panose="020B0604030504040204" pitchFamily="34" charset="0"/>
              </a:rPr>
              <a:t>Twenty Questions to Determine If You’re an Workaholic:</a:t>
            </a:r>
          </a:p>
          <a:p>
            <a:pPr algn="l">
              <a:buFont typeface="+mj-lt"/>
              <a:buAutoNum type="arabicPeriod"/>
            </a:pPr>
            <a:r>
              <a:rPr lang="en-CA" b="0" i="0" dirty="0">
                <a:solidFill>
                  <a:srgbClr val="BBBBBB"/>
                </a:solidFill>
                <a:effectLst/>
                <a:latin typeface="Tahoma" panose="020B0604030504040204" pitchFamily="34" charset="0"/>
              </a:rPr>
              <a:t>Are you more drawn to your work or activity than close relationships, rest, etc.?</a:t>
            </a:r>
          </a:p>
          <a:p>
            <a:pPr algn="l">
              <a:buFont typeface="+mj-lt"/>
              <a:buAutoNum type="arabicPeriod"/>
            </a:pPr>
            <a:r>
              <a:rPr lang="en-CA" b="0" i="0" dirty="0">
                <a:solidFill>
                  <a:srgbClr val="BBBBBB"/>
                </a:solidFill>
                <a:effectLst/>
                <a:latin typeface="Tahoma" panose="020B0604030504040204" pitchFamily="34" charset="0"/>
              </a:rPr>
              <a:t>Are there times when you are motivated and push through tasks when you don’t even want to and other times when you procrastinate and avoid them when you would prefer to get things done?</a:t>
            </a:r>
          </a:p>
          <a:p>
            <a:pPr algn="l">
              <a:buFont typeface="+mj-lt"/>
              <a:buAutoNum type="arabicPeriod"/>
            </a:pPr>
            <a:r>
              <a:rPr lang="en-CA" b="0" i="0" dirty="0">
                <a:solidFill>
                  <a:srgbClr val="BBBBBB"/>
                </a:solidFill>
                <a:effectLst/>
                <a:latin typeface="Tahoma" panose="020B0604030504040204" pitchFamily="34" charset="0"/>
              </a:rPr>
              <a:t>Do you take work with you to bed? On weekends? On vacation?</a:t>
            </a:r>
          </a:p>
          <a:p>
            <a:pPr algn="l">
              <a:buFont typeface="+mj-lt"/>
              <a:buAutoNum type="arabicPeriod"/>
            </a:pPr>
            <a:r>
              <a:rPr lang="en-CA" b="0" i="0" dirty="0">
                <a:solidFill>
                  <a:srgbClr val="BBBBBB"/>
                </a:solidFill>
                <a:effectLst/>
                <a:latin typeface="Tahoma" panose="020B0604030504040204" pitchFamily="34" charset="0"/>
              </a:rPr>
              <a:t>Are you more comfortable talking about your work than other topics?</a:t>
            </a:r>
          </a:p>
          <a:p>
            <a:pPr algn="l">
              <a:buFont typeface="+mj-lt"/>
              <a:buAutoNum type="arabicPeriod"/>
            </a:pPr>
            <a:r>
              <a:rPr lang="en-CA" b="0" i="0" dirty="0">
                <a:solidFill>
                  <a:srgbClr val="BBBBBB"/>
                </a:solidFill>
                <a:effectLst/>
                <a:latin typeface="Tahoma" panose="020B0604030504040204" pitchFamily="34" charset="0"/>
              </a:rPr>
              <a:t>Do you pull all-nighters?</a:t>
            </a:r>
          </a:p>
          <a:p>
            <a:pPr algn="l">
              <a:buFont typeface="+mj-lt"/>
              <a:buAutoNum type="arabicPeriod"/>
            </a:pPr>
            <a:r>
              <a:rPr lang="en-CA" b="0" i="0" dirty="0">
                <a:solidFill>
                  <a:srgbClr val="BBBBBB"/>
                </a:solidFill>
                <a:effectLst/>
                <a:latin typeface="Tahoma" panose="020B0604030504040204" pitchFamily="34" charset="0"/>
              </a:rPr>
              <a:t>Do you resent your work or the people at your workplace for imposing so many pressures on you?</a:t>
            </a:r>
          </a:p>
          <a:p>
            <a:pPr algn="l">
              <a:buFont typeface="+mj-lt"/>
              <a:buAutoNum type="arabicPeriod"/>
            </a:pPr>
            <a:r>
              <a:rPr lang="en-CA" b="0" i="0" dirty="0">
                <a:solidFill>
                  <a:srgbClr val="BBBBBB"/>
                </a:solidFill>
                <a:effectLst/>
                <a:latin typeface="Tahoma" panose="020B0604030504040204" pitchFamily="34" charset="0"/>
              </a:rPr>
              <a:t>Do you avoid intimacy with others and/or yourself?</a:t>
            </a:r>
          </a:p>
          <a:p>
            <a:pPr algn="l">
              <a:buFont typeface="+mj-lt"/>
              <a:buAutoNum type="arabicPeriod"/>
            </a:pPr>
            <a:r>
              <a:rPr lang="en-CA" b="0" i="0" dirty="0">
                <a:solidFill>
                  <a:srgbClr val="BBBBBB"/>
                </a:solidFill>
                <a:effectLst/>
                <a:latin typeface="Tahoma" panose="020B0604030504040204" pitchFamily="34" charset="0"/>
              </a:rPr>
              <a:t>Do you resist rest when tired and use stimulants to stay awake longer?</a:t>
            </a:r>
          </a:p>
          <a:p>
            <a:pPr algn="l">
              <a:buFont typeface="+mj-lt"/>
              <a:buAutoNum type="arabicPeriod"/>
            </a:pPr>
            <a:r>
              <a:rPr lang="en-CA" b="0" i="0" dirty="0">
                <a:solidFill>
                  <a:srgbClr val="BBBBBB"/>
                </a:solidFill>
                <a:effectLst/>
                <a:latin typeface="Tahoma" panose="020B0604030504040204" pitchFamily="34" charset="0"/>
              </a:rPr>
              <a:t>Do you take on extra work or volunteer commitments because you are concerned that things won't otherwise get done?</a:t>
            </a:r>
          </a:p>
          <a:p>
            <a:pPr algn="l">
              <a:buFont typeface="+mj-lt"/>
              <a:buAutoNum type="arabicPeriod"/>
            </a:pPr>
            <a:r>
              <a:rPr lang="en-CA" b="0" i="0" dirty="0">
                <a:solidFill>
                  <a:srgbClr val="BBBBBB"/>
                </a:solidFill>
                <a:effectLst/>
                <a:latin typeface="Tahoma" panose="020B0604030504040204" pitchFamily="34" charset="0"/>
              </a:rPr>
              <a:t>Do you regularly underestimate how long something will take and then rush to complete it?</a:t>
            </a:r>
          </a:p>
          <a:p>
            <a:pPr algn="l">
              <a:buFont typeface="+mj-lt"/>
              <a:buAutoNum type="arabicPeriod"/>
            </a:pPr>
            <a:r>
              <a:rPr lang="en-CA" b="0" i="0" dirty="0">
                <a:solidFill>
                  <a:srgbClr val="BBBBBB"/>
                </a:solidFill>
                <a:effectLst/>
                <a:latin typeface="Tahoma" panose="020B0604030504040204" pitchFamily="34" charset="0"/>
              </a:rPr>
              <a:t>Do you immerse yourself in activities to change how you feel or avoid grief, anxiety, and shame?</a:t>
            </a:r>
          </a:p>
          <a:p>
            <a:pPr algn="l">
              <a:buFont typeface="+mj-lt"/>
              <a:buAutoNum type="arabicPeriod"/>
            </a:pPr>
            <a:r>
              <a:rPr lang="en-CA" b="0" i="0" dirty="0">
                <a:solidFill>
                  <a:srgbClr val="BBBBBB"/>
                </a:solidFill>
                <a:effectLst/>
                <a:latin typeface="Tahoma" panose="020B0604030504040204" pitchFamily="34" charset="0"/>
              </a:rPr>
              <a:t>Do you get impatient with people who have other priorities besides work?</a:t>
            </a:r>
          </a:p>
          <a:p>
            <a:pPr algn="l">
              <a:buFont typeface="+mj-lt"/>
              <a:buAutoNum type="arabicPeriod"/>
            </a:pPr>
            <a:r>
              <a:rPr lang="en-CA" b="0" i="0" dirty="0">
                <a:solidFill>
                  <a:srgbClr val="BBBBBB"/>
                </a:solidFill>
                <a:effectLst/>
                <a:latin typeface="Tahoma" panose="020B0604030504040204" pitchFamily="34" charset="0"/>
              </a:rPr>
              <a:t>Are you afraid that if you don't work hard all the time, you will lose your job or be a failure?</a:t>
            </a:r>
          </a:p>
          <a:p>
            <a:pPr algn="l">
              <a:buFont typeface="+mj-lt"/>
              <a:buAutoNum type="arabicPeriod"/>
            </a:pPr>
            <a:r>
              <a:rPr lang="en-CA" b="0" i="0" dirty="0">
                <a:solidFill>
                  <a:srgbClr val="BBBBBB"/>
                </a:solidFill>
                <a:effectLst/>
                <a:latin typeface="Tahoma" panose="020B0604030504040204" pitchFamily="34" charset="0"/>
              </a:rPr>
              <a:t>Do you fear success, failure, criticism, burnout, financial insecurity, or not having enough time?</a:t>
            </a:r>
          </a:p>
          <a:p>
            <a:pPr algn="l">
              <a:buFont typeface="+mj-lt"/>
              <a:buAutoNum type="arabicPeriod"/>
            </a:pPr>
            <a:r>
              <a:rPr lang="en-CA" b="0" i="0" dirty="0">
                <a:solidFill>
                  <a:srgbClr val="BBBBBB"/>
                </a:solidFill>
                <a:effectLst/>
                <a:latin typeface="Tahoma" panose="020B0604030504040204" pitchFamily="34" charset="0"/>
              </a:rPr>
              <a:t>Do you try to multitask to get more done?</a:t>
            </a:r>
          </a:p>
          <a:p>
            <a:pPr algn="l">
              <a:buFont typeface="+mj-lt"/>
              <a:buAutoNum type="arabicPeriod"/>
            </a:pPr>
            <a:r>
              <a:rPr lang="en-CA" b="0" i="0" dirty="0">
                <a:solidFill>
                  <a:srgbClr val="BBBBBB"/>
                </a:solidFill>
                <a:effectLst/>
                <a:latin typeface="Tahoma" panose="020B0604030504040204" pitchFamily="34" charset="0"/>
              </a:rPr>
              <a:t>Do you get irritated when people ask you to stop doing what you're doing in order to do something else?</a:t>
            </a:r>
          </a:p>
          <a:p>
            <a:pPr algn="l">
              <a:buFont typeface="+mj-lt"/>
              <a:buAutoNum type="arabicPeriod"/>
            </a:pPr>
            <a:r>
              <a:rPr lang="en-CA" b="0" i="0" dirty="0">
                <a:solidFill>
                  <a:srgbClr val="BBBBBB"/>
                </a:solidFill>
                <a:effectLst/>
                <a:latin typeface="Tahoma" panose="020B0604030504040204" pitchFamily="34" charset="0"/>
              </a:rPr>
              <a:t>Have your long hours caused injury to your health or relationships?</a:t>
            </a:r>
          </a:p>
          <a:p>
            <a:pPr algn="l">
              <a:buFont typeface="+mj-lt"/>
              <a:buAutoNum type="arabicPeriod"/>
            </a:pPr>
            <a:r>
              <a:rPr lang="en-CA" b="0" i="0" dirty="0">
                <a:solidFill>
                  <a:srgbClr val="BBBBBB"/>
                </a:solidFill>
                <a:effectLst/>
                <a:latin typeface="Tahoma" panose="020B0604030504040204" pitchFamily="34" charset="0"/>
              </a:rPr>
              <a:t>Do you think about work or other tasks while driving, conversing, falling asleep, or sleeping?</a:t>
            </a:r>
          </a:p>
          <a:p>
            <a:pPr algn="l">
              <a:buFont typeface="+mj-lt"/>
              <a:buAutoNum type="arabicPeriod"/>
            </a:pPr>
            <a:r>
              <a:rPr lang="en-CA" b="0" i="0" dirty="0">
                <a:solidFill>
                  <a:srgbClr val="BBBBBB"/>
                </a:solidFill>
                <a:effectLst/>
                <a:latin typeface="Tahoma" panose="020B0604030504040204" pitchFamily="34" charset="0"/>
              </a:rPr>
              <a:t>Do you feel agitated when you are idle and/or hopeless that you'll ever find balance?</a:t>
            </a:r>
          </a:p>
          <a:p>
            <a:pPr algn="l">
              <a:buFont typeface="+mj-lt"/>
              <a:buAutoNum type="arabicPeriod"/>
            </a:pPr>
            <a:r>
              <a:rPr lang="en-CA" b="0" i="0" dirty="0">
                <a:solidFill>
                  <a:srgbClr val="BBBBBB"/>
                </a:solidFill>
                <a:effectLst/>
                <a:latin typeface="Tahoma" panose="020B0604030504040204" pitchFamily="34" charset="0"/>
              </a:rPr>
              <a:t>Do you feel like a slave to your email, texts, or other technology?</a:t>
            </a:r>
          </a:p>
          <a:p>
            <a:pPr algn="l">
              <a:buFont typeface="+mj-lt"/>
              <a:buAutoNum type="arabicPeriod"/>
            </a:pPr>
            <a:endParaRPr lang="en-CA" b="0" i="0" dirty="0">
              <a:solidFill>
                <a:srgbClr val="BBBBBB"/>
              </a:solidFill>
              <a:effectLst/>
              <a:latin typeface="Tahoma" panose="020B0604030504040204" pitchFamily="34" charset="0"/>
            </a:endParaRPr>
          </a:p>
          <a:p>
            <a:pPr algn="l"/>
            <a:r>
              <a:rPr lang="en-CA" b="0" i="0" dirty="0">
                <a:solidFill>
                  <a:srgbClr val="BBBBBB"/>
                </a:solidFill>
                <a:effectLst/>
                <a:latin typeface="Tahoma" panose="020B0604030504040204" pitchFamily="34" charset="0"/>
              </a:rPr>
              <a:t>If you answered "yes" to three or more of these questions, you may be a workaholic. Relax. You are not alone. Many have found recovery through the W.A. fellowship.</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Try to minimize or delegate tasks that you don’t enjoy</a:t>
            </a:r>
          </a:p>
          <a:p>
            <a:pPr marL="171450" indent="-171450">
              <a:buFont typeface="Arial" panose="020B0604020202020204" pitchFamily="34" charset="0"/>
              <a:buChar char="•"/>
            </a:pPr>
            <a:r>
              <a:rPr lang="en-US" dirty="0"/>
              <a:t>Decide how much time you want to spend working and limit your time accordingly</a:t>
            </a:r>
          </a:p>
          <a:p>
            <a:pPr marL="171450" indent="-171450">
              <a:buFont typeface="Arial" panose="020B0604020202020204" pitchFamily="34" charset="0"/>
              <a:buChar char="•"/>
            </a:pPr>
            <a:r>
              <a:rPr lang="en-US" dirty="0"/>
              <a:t>Arrange to spend quality time with coworkers</a:t>
            </a:r>
          </a:p>
          <a:p>
            <a:pPr marL="171450" indent="-171450">
              <a:buFont typeface="Arial" panose="020B0604020202020204" pitchFamily="34" charset="0"/>
              <a:buChar char="•"/>
            </a:pPr>
            <a:r>
              <a:rPr lang="en-US" dirty="0"/>
              <a:t>Take breaks</a:t>
            </a:r>
          </a:p>
          <a:p>
            <a:pPr marL="171450" indent="-171450">
              <a:buFont typeface="Arial" panose="020B0604020202020204" pitchFamily="34" charset="0"/>
              <a:buChar char="•"/>
            </a:pPr>
            <a:r>
              <a:rPr lang="en-US" dirty="0"/>
              <a:t>Or say you’ll think about it and say no later</a:t>
            </a:r>
          </a:p>
          <a:p>
            <a:pPr marL="171450" indent="-171450">
              <a:buFont typeface="Arial" panose="020B0604020202020204" pitchFamily="34" charset="0"/>
              <a:buChar char="•"/>
            </a:pPr>
            <a:r>
              <a:rPr lang="en-US" dirty="0"/>
              <a:t>Decorate your space</a:t>
            </a:r>
          </a:p>
          <a:p>
            <a:pPr marL="171450" indent="-171450">
              <a:buFont typeface="Arial" panose="020B0604020202020204" pitchFamily="34" charset="0"/>
              <a:buChar char="•"/>
            </a:pPr>
            <a:r>
              <a:rPr lang="en-US" dirty="0"/>
              <a:t>Try to think about the things that you find most rewarding about your job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Burnout is an adverse stress reaction to work with psychological, and </a:t>
            </a:r>
            <a:r>
              <a:rPr lang="en-US" dirty="0" err="1"/>
              <a:t>behavioural</a:t>
            </a:r>
            <a:r>
              <a:rPr lang="en-US" dirty="0"/>
              <a:t> components. Symptoms include a diminished sense of </a:t>
            </a:r>
            <a:r>
              <a:rPr lang="en-US" dirty="0" err="1"/>
              <a:t>humour</a:t>
            </a:r>
            <a:r>
              <a:rPr lang="en-US" dirty="0"/>
              <a:t>, skipping rest and meals, increased overtime, no vacation, increased physical complaints, social withdrawal, changed job performance, self-medication and internal changes. </a:t>
            </a:r>
          </a:p>
          <a:p>
            <a:endParaRPr lang="en-US" dirty="0"/>
          </a:p>
          <a:p>
            <a:pPr marL="171450" indent="-171450">
              <a:buFont typeface="Arial" panose="020B0604020202020204" pitchFamily="34" charset="0"/>
              <a:buChar char="•"/>
            </a:pPr>
            <a:r>
              <a:rPr lang="en-US" dirty="0"/>
              <a:t>Diminished sense of humor- inability to laugh at daily on the job situations</a:t>
            </a:r>
          </a:p>
          <a:p>
            <a:pPr marL="171450" indent="-171450">
              <a:buFont typeface="Arial" panose="020B0604020202020204" pitchFamily="34" charset="0"/>
              <a:buChar char="•"/>
            </a:pPr>
            <a:r>
              <a:rPr lang="en-US" dirty="0"/>
              <a:t>Skipping rest and meals – no time for coffee or lunch breaks</a:t>
            </a:r>
          </a:p>
          <a:p>
            <a:pPr marL="171450" indent="-171450">
              <a:buFont typeface="Arial" panose="020B0604020202020204" pitchFamily="34" charset="0"/>
              <a:buChar char="•"/>
            </a:pPr>
            <a:r>
              <a:rPr lang="en-US" dirty="0"/>
              <a:t>Increased overtime/no vacation – can’t say no, indispensable </a:t>
            </a:r>
          </a:p>
          <a:p>
            <a:pPr marL="171450" indent="-171450">
              <a:buFont typeface="Arial" panose="020B0604020202020204" pitchFamily="34" charset="0"/>
              <a:buChar char="•"/>
            </a:pPr>
            <a:r>
              <a:rPr lang="en-US" dirty="0"/>
              <a:t>Increased physical complaints – fatigue, irritability, stomach upset</a:t>
            </a:r>
          </a:p>
          <a:p>
            <a:pPr marL="171450" indent="-171450">
              <a:buFont typeface="Arial" panose="020B0604020202020204" pitchFamily="34" charset="0"/>
              <a:buChar char="•"/>
            </a:pPr>
            <a:r>
              <a:rPr lang="en-US" dirty="0"/>
              <a:t>Social withdrawal – pulling away from coworkers, peers, family members</a:t>
            </a:r>
          </a:p>
          <a:p>
            <a:pPr marL="171450" indent="-171450">
              <a:buFont typeface="Arial" panose="020B0604020202020204" pitchFamily="34" charset="0"/>
              <a:buChar char="•"/>
            </a:pPr>
            <a:r>
              <a:rPr lang="en-US" dirty="0"/>
              <a:t>Changed job performance – decreased productivity, tardiness, use of sick days</a:t>
            </a:r>
          </a:p>
          <a:p>
            <a:pPr marL="171450" indent="-171450">
              <a:buFont typeface="Arial" panose="020B0604020202020204" pitchFamily="34" charset="0"/>
              <a:buChar char="•"/>
            </a:pPr>
            <a:r>
              <a:rPr lang="en-US" dirty="0"/>
              <a:t>Self-medication – increased use of alcohol, other drugs</a:t>
            </a:r>
          </a:p>
          <a:p>
            <a:pPr marL="171450" indent="-171450">
              <a:buFont typeface="Arial" panose="020B0604020202020204" pitchFamily="34" charset="0"/>
              <a:buChar char="•"/>
            </a:pPr>
            <a:r>
              <a:rPr lang="en-US" dirty="0"/>
              <a:t>Internal changes – depression, frustration, emotional exhaustion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Disconnecting: If taking the entire evening or weekend off from handling work e-mails and calls isn’t realistic, try designating specific times to check in on emails and respond to voicemails. For example, on weekday evenings, you may check emails after dinner.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=cFjK5WLpSHE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Before we begin, please feel free to open up this video, keep in the background and and enjoy some chill, lo-fi beats as you navigate through this lecture. Or watch the video in between work sessions to destress and refocus.</a:t>
            </a:r>
          </a:p>
          <a:p>
            <a:endParaRPr lang="en-US" dirty="0"/>
          </a:p>
          <a:p>
            <a:r>
              <a:rPr lang="en-US" dirty="0"/>
              <a:t>https://</a:t>
            </a:r>
            <a:r>
              <a:rPr lang="en-US" dirty="0" err="1"/>
              <a:t>www.youtube.com</a:t>
            </a:r>
            <a:r>
              <a:rPr lang="en-US" dirty="0"/>
              <a:t>/</a:t>
            </a:r>
            <a:r>
              <a:rPr lang="en-US" dirty="0" err="1"/>
              <a:t>watch?v</a:t>
            </a:r>
            <a:r>
              <a:rPr lang="en-US" dirty="0"/>
              <a:t>=f02mOEt11OQ</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still see a number of stressors that are specific to women in the workplace. On average, women make 90 cents of every dollar men make in Canada. The gender pay gap is worse for those who face multiple barriers, including racialized women, Indigenous women, and women with disabilities.</a:t>
            </a:r>
          </a:p>
          <a:p>
            <a:endParaRPr lang="en-US"/>
          </a:p>
          <a:p>
            <a:r>
              <a:rPr lang="en-US"/>
              <a:t>Women are also statistically more likely to experience sexual harassment at work. They are also more likely to take on more of the domestic duties, such as raising children or cleaning the home, even if they are the primary breadwinners in the household. This is what has come to be known as "the double burden" or "the second shift." Housework contains the same risk for all of the same occupational stressors, but is often denigrated as easy or unimportant. This leads to increased stress placed on women, as they are expected to hold two jobs, one outside the household, and one inside the household, so their work never really ends. Other stressors include career blocks (also known as the glass ceiling), male-dominated climates, gender stereotyping, isolation, and/or a lack of role models.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Some ways to combat gender-specific stressors in the workplace include:</a:t>
            </a:r>
          </a:p>
          <a:p>
            <a:pPr marL="171450" indent="-171450">
              <a:buFont typeface="Arial" panose="020B0604020202020204" pitchFamily="34" charset="0"/>
              <a:buChar char="•"/>
            </a:pPr>
            <a:r>
              <a:rPr lang="en-US" dirty="0"/>
              <a:t>advocating for family friendly workplace policies such as flexible work schedules, paternity leave and health promotion programs</a:t>
            </a:r>
          </a:p>
          <a:p>
            <a:pPr marL="171450" indent="-171450">
              <a:buFont typeface="Arial" panose="020B0604020202020204" pitchFamily="34" charset="0"/>
              <a:buChar char="•"/>
            </a:pPr>
            <a:r>
              <a:rPr lang="en-US" dirty="0"/>
              <a:t>setting up shared responsibilities between partners in the home</a:t>
            </a:r>
          </a:p>
          <a:p>
            <a:pPr marL="171450" indent="-171450">
              <a:buFont typeface="Arial" panose="020B0604020202020204" pitchFamily="34" charset="0"/>
              <a:buChar char="•"/>
            </a:pPr>
            <a:r>
              <a:rPr lang="en-US" dirty="0"/>
              <a:t>speaking out against sexist work policies or employees</a:t>
            </a:r>
          </a:p>
          <a:p>
            <a:pPr marL="171450" indent="-171450">
              <a:buFont typeface="Arial" panose="020B0604020202020204" pitchFamily="34" charset="0"/>
              <a:buChar char="•"/>
            </a:pPr>
            <a:r>
              <a:rPr lang="en-US" dirty="0"/>
              <a:t>demanding equitable hiring policies, such as affirmative action, that place an equal amount of men and women in positions of power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Second Shift</a:t>
            </a:r>
            <a:br>
              <a:rPr lang="en-US" dirty="0"/>
            </a:br>
            <a:r>
              <a:rPr lang="en-US" dirty="0"/>
              <a:t>https://</a:t>
            </a:r>
            <a:r>
              <a:rPr lang="en-US" dirty="0" err="1"/>
              <a:t>www.youtube.com</a:t>
            </a:r>
            <a:r>
              <a:rPr lang="en-US" dirty="0"/>
              <a:t>/</a:t>
            </a:r>
            <a:r>
              <a:rPr lang="en-US" dirty="0" err="1"/>
              <a:t>watch?v</a:t>
            </a:r>
            <a:r>
              <a:rPr lang="en-US" dirty="0"/>
              <a:t>=mvzE6zYkEQY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family friendly policy is a type of benefit that allows employees to partake in a flexible work environment so they can take care of children and loved 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Workplace Racial Trauma: </a:t>
            </a:r>
            <a:r>
              <a:rPr lang="en-US" dirty="0"/>
              <a:t>micro and macroaggressions can happen over email; they can be nonverbal or verbal; they can manifest in the form of harassment, a lack of career advancement opportunities, such as promotions; and more</a:t>
            </a:r>
          </a:p>
          <a:p>
            <a:endParaRPr lang="en-US" dirty="0"/>
          </a:p>
          <a:p>
            <a:r>
              <a:rPr lang="en-US" b="1" dirty="0"/>
              <a:t>On Guard – </a:t>
            </a:r>
            <a:r>
              <a:rPr lang="en-US" dirty="0"/>
              <a:t>When feeling on guard, racialized women feel they have to outwork and outperform their colleagues. Asian women (51 percent), Black women (58 percent), Latinas (56 percent) and multiracial women (52 percent) all report being highly on guard. Over 40 percent of Asian, Black, Latin and multiracial employees feel on guard because they anticipate racial/ethnic bias.</a:t>
            </a:r>
          </a:p>
          <a:p>
            <a:endParaRPr lang="en-US" dirty="0"/>
          </a:p>
          <a:p>
            <a:r>
              <a:rPr lang="en-US" b="1" dirty="0"/>
              <a:t>Statistics</a:t>
            </a:r>
            <a:r>
              <a:rPr lang="en-US" dirty="0"/>
              <a:t> often bear that out, showing that to be paid equitably, enjoy the same opportunities for promotion and career advancement, or be seen as equally valid members on a team, that yes, people of color often do have to work twice as hard, or be twice as good at the things they take on.</a:t>
            </a:r>
          </a:p>
          <a:p>
            <a:endParaRPr lang="en-US" dirty="0"/>
          </a:p>
          <a:p>
            <a:r>
              <a:rPr lang="en-US"/>
              <a:t>Further reading: https://www.thestar.com/business/why-racialized-workers-are-more-stressed-than-ever/article_3104aaf1-0274-5552-9479-b36b8301a630.html</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Put yourself in the right environment</a:t>
            </a:r>
          </a:p>
          <a:p>
            <a:endParaRPr lang="en-US" dirty="0"/>
          </a:p>
          <a:p>
            <a:r>
              <a:rPr lang="en-US" dirty="0"/>
              <a:t>If you decide to look for a new job:</a:t>
            </a:r>
          </a:p>
          <a:p>
            <a:pPr marL="228600" indent="-228600">
              <a:buFont typeface="+mj-lt"/>
              <a:buAutoNum type="arabicPeriod"/>
            </a:pPr>
            <a:r>
              <a:rPr lang="en-US" dirty="0"/>
              <a:t>Take a good look at the senior leadership and executive teams. What are their ethnicities, genders and nationalities? Even places of education and former places of employment can give away a fixed mindset and an environment that doesn’t welcome diversity. </a:t>
            </a:r>
          </a:p>
          <a:p>
            <a:pPr marL="228600" indent="-228600">
              <a:buFont typeface="+mj-lt"/>
              <a:buAutoNum type="arabicPeriod"/>
            </a:pPr>
            <a:r>
              <a:rPr lang="en-US" dirty="0"/>
              <a:t>What are the company’s current diversity initiatives, and what are similar companies doing to ensure diversity?</a:t>
            </a:r>
          </a:p>
          <a:p>
            <a:pPr marL="228600" indent="-228600">
              <a:buFont typeface="+mj-lt"/>
              <a:buAutoNum type="arabicPeriod"/>
            </a:pPr>
            <a:r>
              <a:rPr lang="en-US" dirty="0"/>
              <a:t>Now ask yourself, are they really going above and beyond or does it seem like a checkbox exercise? </a:t>
            </a:r>
          </a:p>
          <a:p>
            <a:pPr marL="228600" indent="-228600">
              <a:buFont typeface="+mj-lt"/>
              <a:buAutoNum type="arabicPeriod"/>
            </a:pPr>
            <a:r>
              <a:rPr lang="en-US" dirty="0"/>
              <a:t>Talk to people to find out about the employee experience.</a:t>
            </a:r>
          </a:p>
          <a:p>
            <a:pPr marL="228600" indent="-228600">
              <a:buFont typeface="+mj-lt"/>
              <a:buAutoNum type="arabicPeriod"/>
            </a:pPr>
            <a:r>
              <a:rPr lang="en-US" dirty="0"/>
              <a:t>Employee experience is everything to do with attracting, hiring, on-boarding, developing and an employee leaving a company. Ask questions to find out whether the employee experience is rooted in respect.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eaLnBrk="1" hangingPunct="1"/>
            <a:r>
              <a:rPr lang="en-US" altLang="en-US" dirty="0">
                <a:latin typeface="Arial" panose="020B0604020202020204" pitchFamily="34" charset="0"/>
              </a:rPr>
              <a:t>Discuss your feelings about occupational stress with someone close to you, if they are available.</a:t>
            </a:r>
          </a:p>
          <a:p>
            <a:pPr eaLnBrk="1" hangingPunct="1"/>
            <a:r>
              <a:rPr lang="en-US" altLang="en-US" dirty="0">
                <a:latin typeface="Arial" panose="020B0604020202020204" pitchFamily="34" charset="0"/>
              </a:rPr>
              <a:t>If you fail a task, it does not mean you are a failure</a:t>
            </a:r>
          </a:p>
          <a:p>
            <a:pPr eaLnBrk="1" hangingPunct="1"/>
            <a:r>
              <a:rPr lang="en-US" altLang="en-US" dirty="0">
                <a:latin typeface="Arial" panose="020B0604020202020204" pitchFamily="34" charset="0"/>
              </a:rPr>
              <a:t>Distinguish between need and desire- do you need to get this done or do you wish you could get it done?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Identify situations and employ the appropriate style of coping</a:t>
            </a:r>
          </a:p>
          <a:p>
            <a:pPr marL="171450" indent="-171450" eaLnBrk="1" hangingPunct="1">
              <a:buFont typeface="Arial" panose="020B0604020202020204" pitchFamily="34" charset="0"/>
              <a:buChar char="•"/>
            </a:pPr>
            <a:r>
              <a:rPr lang="en-US" altLang="en-US" dirty="0">
                <a:latin typeface="Arial" panose="020B0604020202020204" pitchFamily="34" charset="0"/>
              </a:rPr>
              <a:t>Problem based coping- use of activities to get a task done</a:t>
            </a:r>
          </a:p>
          <a:p>
            <a:pPr marL="171450" indent="-171450" eaLnBrk="1" hangingPunct="1">
              <a:buFont typeface="Arial" panose="020B0604020202020204" pitchFamily="34" charset="0"/>
              <a:buChar char="•"/>
            </a:pPr>
            <a:r>
              <a:rPr lang="en-US" altLang="en-US" dirty="0">
                <a:latin typeface="Arial" panose="020B0604020202020204" pitchFamily="34" charset="0"/>
              </a:rPr>
              <a:t>Emotion based coping- use of activities to feel better about the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294602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=UBvkJM9ULZA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Occupational stress is the combination of sources of stress at work, individual characteristics and extra-organizational stressors. </a:t>
            </a:r>
          </a:p>
          <a:p>
            <a:pPr marL="171450" indent="-171450">
              <a:buFont typeface="Arial" panose="020B0604020202020204" pitchFamily="34" charset="0"/>
              <a:buChar char="•"/>
            </a:pPr>
            <a:r>
              <a:rPr lang="en-US" dirty="0"/>
              <a:t>It is a complex phenomenon that impacts everyone differently, based on the workplaces they find themselves in, their own individual characteristics, and the stressors that exist outside their workplace (extra-organizational stressors).</a:t>
            </a:r>
          </a:p>
          <a:p>
            <a:pPr marL="171450" indent="-171450">
              <a:buFont typeface="Arial" panose="020B0604020202020204" pitchFamily="34" charset="0"/>
              <a:buChar char="•"/>
            </a:pPr>
            <a:r>
              <a:rPr lang="en-US" dirty="0"/>
              <a:t>Occupational stress and stressful working conditions have been linked to low productivity, absenteeism, and increased rates of accidents on and off the job.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Stress at work: relationships are work, career development, organizational structure</a:t>
            </a:r>
          </a:p>
          <a:p>
            <a:pPr marL="171450" indent="-171450">
              <a:buFont typeface="Arial" panose="020B0604020202020204" pitchFamily="34" charset="0"/>
              <a:buChar char="•"/>
            </a:pPr>
            <a:r>
              <a:rPr lang="en-US" dirty="0"/>
              <a:t>Extra-organizational stressors (home-life): family problems, financial difficulties, life crises</a:t>
            </a:r>
          </a:p>
          <a:p>
            <a:pPr marL="171450" indent="-171450">
              <a:buFont typeface="Arial" panose="020B0604020202020204" pitchFamily="34" charset="0"/>
              <a:buChar char="•"/>
            </a:pPr>
            <a:r>
              <a:rPr lang="en-US" dirty="0"/>
              <a:t>Individual characteristics: level of anxiety, neuroticism.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Other way to look at occupational stress recognizes that occupational stressors occur in different contexts.</a:t>
            </a:r>
          </a:p>
          <a:p>
            <a:endParaRPr lang="en-US" dirty="0"/>
          </a:p>
          <a:p>
            <a:r>
              <a:rPr lang="en-US" dirty="0"/>
              <a:t>Combat sources of stress:</a:t>
            </a:r>
          </a:p>
          <a:p>
            <a:pPr marL="171450" indent="-171450">
              <a:buFont typeface="Arial" panose="020B0604020202020204" pitchFamily="34" charset="0"/>
              <a:buChar char="•"/>
            </a:pPr>
            <a:r>
              <a:rPr lang="en-US" dirty="0"/>
              <a:t>Sociocultural: elections, petitions, demonstrations</a:t>
            </a:r>
          </a:p>
          <a:p>
            <a:pPr marL="171450" indent="-171450">
              <a:buFont typeface="Arial" panose="020B0604020202020204" pitchFamily="34" charset="0"/>
              <a:buChar char="•"/>
            </a:pPr>
            <a:r>
              <a:rPr lang="en-US" dirty="0"/>
              <a:t>Organizational: Reorganization, new management model, social activities</a:t>
            </a:r>
          </a:p>
          <a:p>
            <a:pPr marL="171450" indent="-171450">
              <a:buFont typeface="Arial" panose="020B0604020202020204" pitchFamily="34" charset="0"/>
              <a:buChar char="•"/>
            </a:pPr>
            <a:r>
              <a:rPr lang="en-US" dirty="0"/>
              <a:t>Working setting: Job redesign, supervisor meetings, quit and change jobs</a:t>
            </a:r>
          </a:p>
          <a:p>
            <a:pPr marL="171450" indent="-171450">
              <a:buFont typeface="Arial" panose="020B0604020202020204" pitchFamily="34" charset="0"/>
              <a:buChar char="•"/>
            </a:pPr>
            <a:r>
              <a:rPr lang="en-US" dirty="0"/>
              <a:t>Interpersonal: counselling, therapy, seek social support</a:t>
            </a:r>
          </a:p>
          <a:p>
            <a:pPr marL="171450" indent="-171450">
              <a:buFont typeface="Arial" panose="020B0604020202020204" pitchFamily="34" charset="0"/>
              <a:buChar char="•"/>
            </a:pPr>
            <a:r>
              <a:rPr lang="en-US" dirty="0"/>
              <a:t>Psychological: counselling, medication, recreation, take time off</a:t>
            </a:r>
          </a:p>
          <a:p>
            <a:pPr marL="171450" indent="-171450">
              <a:buFont typeface="Arial" panose="020B0604020202020204" pitchFamily="34" charset="0"/>
              <a:buChar char="•"/>
            </a:pPr>
            <a:r>
              <a:rPr lang="en-US" dirty="0"/>
              <a:t>Biological: Medical treatment, maternity leave, mental health day, diet and exercise,</a:t>
            </a:r>
          </a:p>
          <a:p>
            <a:pPr marL="171450" indent="-171450">
              <a:buFont typeface="Arial" panose="020B0604020202020204" pitchFamily="34" charset="0"/>
              <a:buChar char="•"/>
            </a:pPr>
            <a:r>
              <a:rPr lang="en-US" dirty="0"/>
              <a:t>Physical/environment: decorate, use special clothing or equipment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Great that you can always be within reach- contact friends, social media, stay up the date. But being always on call can be quite stressful because you’re always on the job.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one recent study, people who purposely checked their work email only a few times a day reported less stress and the same productivity as people who checked their email constantly over the day.</a:t>
            </a:r>
          </a:p>
          <a:p>
            <a:endParaRPr lang="en-US" dirty="0"/>
          </a:p>
          <a:p>
            <a:pPr marL="171450" indent="-171450">
              <a:buFont typeface="Arial" panose="020B0604020202020204" pitchFamily="34" charset="0"/>
              <a:buChar char="•"/>
            </a:pPr>
            <a:r>
              <a:rPr lang="en-US" dirty="0"/>
              <a:t>The faster you respond to messages, the faster people expect you to respond next time. Think about setting limits or guidelines so others know what to expect.</a:t>
            </a:r>
          </a:p>
          <a:p>
            <a:pPr marL="171450" indent="-171450">
              <a:buFont typeface="Arial" panose="020B0604020202020204" pitchFamily="34" charset="0"/>
              <a:buChar char="•"/>
            </a:pPr>
            <a:r>
              <a:rPr lang="en-US" dirty="0"/>
              <a:t>Get away from your computer, turn off your phone, and spend time without technology. It doesn't have to be a long break—even an hour or two can help.</a:t>
            </a:r>
          </a:p>
          <a:p>
            <a:pPr marL="171450" indent="-171450">
              <a:buFont typeface="Arial" panose="020B0604020202020204" pitchFamily="34" charset="0"/>
              <a:buChar char="•"/>
            </a:pPr>
            <a:r>
              <a:rPr lang="en-US" dirty="0"/>
              <a:t>Reward yourself by breaking down your tasks into smaller goals and then rewarding yourself for taking each step. This keeps people motivate.</a:t>
            </a:r>
          </a:p>
          <a:p>
            <a:pPr marL="171450" indent="-171450">
              <a:buFont typeface="Arial" panose="020B0604020202020204" pitchFamily="34" charset="0"/>
              <a:buChar char="•"/>
            </a:pPr>
            <a:r>
              <a:rPr lang="en-US" dirty="0"/>
              <a:t>Set up times where you can have virtual lunches, breaks, teatimes with your co-workers. Talk about your families, hobbies, </a:t>
            </a:r>
            <a:r>
              <a:rPr lang="en-US" dirty="0" err="1"/>
              <a:t>favourite</a:t>
            </a:r>
            <a:r>
              <a:rPr lang="en-US" dirty="0"/>
              <a:t> things- anything but 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i="0" dirty="0">
                <a:solidFill>
                  <a:srgbClr val="F1F1F1"/>
                </a:solidFill>
                <a:effectLst/>
                <a:latin typeface="YouTube Sans"/>
              </a:rPr>
              <a:t>How to transition in and out </a:t>
            </a:r>
            <a:r>
              <a:rPr lang="en-CA" b="1" i="0">
                <a:solidFill>
                  <a:srgbClr val="F1F1F1"/>
                </a:solidFill>
                <a:effectLst/>
                <a:latin typeface="YouTube Sans"/>
              </a:rPr>
              <a:t>of work</a:t>
            </a:r>
            <a:br>
              <a:rPr lang="en-US"/>
            </a:br>
            <a:r>
              <a:rPr lang="en-US"/>
              <a:t>https</a:t>
            </a:r>
            <a:r>
              <a:rPr lang="en-US" dirty="0"/>
              <a:t>://</a:t>
            </a:r>
            <a:r>
              <a:rPr lang="en-US" dirty="0" err="1"/>
              <a:t>www.youtube.com</a:t>
            </a:r>
            <a:r>
              <a:rPr lang="en-US" dirty="0"/>
              <a:t>/</a:t>
            </a:r>
            <a:r>
              <a:rPr lang="en-US" dirty="0" err="1"/>
              <a:t>watch?v</a:t>
            </a:r>
            <a:r>
              <a:rPr lang="en-US" dirty="0"/>
              <a:t>=</a:t>
            </a:r>
            <a:r>
              <a:rPr lang="en-US" dirty="0" err="1"/>
              <a:t>dEkTWzAajlk</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Hypertensions is the thickening of the walls of a ventricle (lower chamber) of the heart- results from various stressors to the heart including hypertension</a:t>
            </a:r>
          </a:p>
          <a:p>
            <a:pPr marL="171450" indent="-171450">
              <a:buFont typeface="Arial" panose="020B0604020202020204" pitchFamily="34" charset="0"/>
              <a:buChar char="•"/>
            </a:pPr>
            <a:r>
              <a:rPr lang="en-US" dirty="0"/>
              <a:t>Catecholamines cause general physiological changes that prepare the body for physical activity </a:t>
            </a:r>
          </a:p>
          <a:p>
            <a:pPr marL="171450" indent="-171450">
              <a:buFont typeface="Arial" panose="020B0604020202020204" pitchFamily="34" charset="0"/>
              <a:buChar char="•"/>
            </a:pPr>
            <a:r>
              <a:rPr lang="en-US" dirty="0"/>
              <a:t>High plasma fibrinogen is associated with increased risk of total stroke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ideo" Target="https://www.youtube.com/embed/dEkTWzAajlk?feature=oembed" TargetMode="Externa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6.jpe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7.jpeg"/><Relationship Id="rId7"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slideLayout" Target="../slideLayouts/slideLayout7.xml"/><Relationship Id="rId7" Type="http://schemas.openxmlformats.org/officeDocument/2006/relationships/image" Target="../media/image3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35.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lHgWwSGZ_-o?feature=oembed" TargetMode="External"/><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8.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38.jpe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8.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40.jpeg"/><Relationship Id="rId10" Type="http://schemas.openxmlformats.org/officeDocument/2006/relationships/image" Target="../media/image13.png"/><Relationship Id="rId4" Type="http://schemas.openxmlformats.org/officeDocument/2006/relationships/notesSlide" Target="../notesSlides/notesSlide17.xml"/><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f02mOEt11OQ?feature=oembed" TargetMode="Externa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20.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ideo" Target="https://www.youtube.com/embed/cFjK5WLpSHE?feature=oembed" TargetMode="External"/><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12.m4a"/><Relationship Id="rId7" Type="http://schemas.openxmlformats.org/officeDocument/2006/relationships/image" Target="../media/image43.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notesSlide" Target="../notesSlides/notesSlide20.xml"/><Relationship Id="rId5" Type="http://schemas.openxmlformats.org/officeDocument/2006/relationships/slideLayout" Target="../slideLayouts/slideLayout7.xml"/><Relationship Id="rId10" Type="http://schemas.openxmlformats.org/officeDocument/2006/relationships/image" Target="../media/image13.png"/><Relationship Id="rId4" Type="http://schemas.openxmlformats.org/officeDocument/2006/relationships/audio" Target="../media/media12.m4a"/><Relationship Id="rId9"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ideo" Target="https://www.youtube.com/embed/mvzE6zYkEQY?feature=oembed" TargetMode="Externa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14.m4a"/><Relationship Id="rId7" Type="http://schemas.openxmlformats.org/officeDocument/2006/relationships/image" Target="../media/image47.jpe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notesSlide" Target="../notesSlides/notesSlide24.xml"/><Relationship Id="rId5" Type="http://schemas.openxmlformats.org/officeDocument/2006/relationships/slideLayout" Target="../slideLayouts/slideLayout7.xml"/><Relationship Id="rId10" Type="http://schemas.openxmlformats.org/officeDocument/2006/relationships/image" Target="../media/image13.png"/><Relationship Id="rId4" Type="http://schemas.openxmlformats.org/officeDocument/2006/relationships/audio" Target="../media/media14.m4a"/><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7.xml"/><Relationship Id="rId1" Type="http://schemas.openxmlformats.org/officeDocument/2006/relationships/video" Target="https://www.youtube.com/embed/Y_5NPOh4_rA?feature=oembe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50.jpe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ideo" Target="https://www.youtube.com/embed/UBvkJM9ULZA?feature=oembed" TargetMode="Externa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6.jpeg"/><Relationship Id="rId11" Type="http://schemas.openxmlformats.org/officeDocument/2006/relationships/image" Target="../media/image13.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8.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png"/><Relationship Id="rId5" Type="http://schemas.openxmlformats.org/officeDocument/2006/relationships/image" Target="../media/image22.jpe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8.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7.png"/><Relationship Id="rId5" Type="http://schemas.openxmlformats.org/officeDocument/2006/relationships/image" Target="../media/image23.jpeg"/><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6.m4a"/><Relationship Id="rId7" Type="http://schemas.openxmlformats.org/officeDocument/2006/relationships/image" Target="../media/image24.jpeg"/><Relationship Id="rId12"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7.xml"/><Relationship Id="rId11" Type="http://schemas.openxmlformats.org/officeDocument/2006/relationships/image" Target="../media/image20.svg"/><Relationship Id="rId5" Type="http://schemas.openxmlformats.org/officeDocument/2006/relationships/slideLayout" Target="../slideLayouts/slideLayout7.xml"/><Relationship Id="rId10" Type="http://schemas.openxmlformats.org/officeDocument/2006/relationships/image" Target="../media/image19.png"/><Relationship Id="rId4" Type="http://schemas.openxmlformats.org/officeDocument/2006/relationships/audio" Target="../media/media6.m4a"/><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2633" r="12633"/>
          <a:stretch>
            <a:fillRect/>
          </a:stretch>
        </p:blipFill>
        <p:spPr>
          <a:xfrm>
            <a:off x="1491191" y="2762578"/>
            <a:ext cx="7200915" cy="6419654"/>
          </a:xfrm>
          <a:prstGeom prst="rect">
            <a:avLst/>
          </a:prstGeom>
        </p:spPr>
      </p:pic>
      <p:pic>
        <p:nvPicPr>
          <p:cNvPr id="3" name="Picture 3"/>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65310" y="-1721237"/>
            <a:ext cx="7883235" cy="7883235"/>
          </a:xfrm>
          <a:prstGeom prst="rect">
            <a:avLst/>
          </a:prstGeom>
        </p:spPr>
      </p:pic>
      <p:pic>
        <p:nvPicPr>
          <p:cNvPr id="4" name="Picture 4"/>
          <p:cNvPicPr>
            <a:picLocks noChangeAspect="1"/>
          </p:cNvPicPr>
          <p:nvPr/>
        </p:nvPicPr>
        <p:blipFill>
          <a:blip r:embed="rId6"/>
          <a:srcRect l="9721" r="9721"/>
          <a:stretch>
            <a:fillRect/>
          </a:stretch>
        </p:blipFill>
        <p:spPr>
          <a:xfrm>
            <a:off x="8897144" y="2764804"/>
            <a:ext cx="7762112" cy="6419654"/>
          </a:xfrm>
          <a:prstGeom prst="rect">
            <a:avLst/>
          </a:prstGeom>
        </p:spPr>
      </p:pic>
      <p:sp>
        <p:nvSpPr>
          <p:cNvPr id="5" name="AutoShape 5"/>
          <p:cNvSpPr/>
          <p:nvPr/>
        </p:nvSpPr>
        <p:spPr>
          <a:xfrm>
            <a:off x="8607284" y="1009650"/>
            <a:ext cx="536716" cy="0"/>
          </a:xfrm>
          <a:prstGeom prst="line">
            <a:avLst/>
          </a:prstGeom>
          <a:ln w="19050" cap="flat">
            <a:solidFill>
              <a:srgbClr val="151517"/>
            </a:solidFill>
            <a:prstDash val="solid"/>
            <a:headEnd type="none" w="sm" len="sm"/>
            <a:tailEnd type="none" w="sm" len="sm"/>
          </a:ln>
        </p:spPr>
        <p:txBody>
          <a:bodyPr/>
          <a:lstStyle/>
          <a:p>
            <a:endParaRPr lang="en-CA"/>
          </a:p>
        </p:txBody>
      </p:sp>
      <p:sp>
        <p:nvSpPr>
          <p:cNvPr id="6" name="TextBox 6"/>
          <p:cNvSpPr txBox="1"/>
          <p:nvPr/>
        </p:nvSpPr>
        <p:spPr>
          <a:xfrm>
            <a:off x="1491191" y="1223652"/>
            <a:ext cx="15168066" cy="1203326"/>
          </a:xfrm>
          <a:prstGeom prst="rect">
            <a:avLst/>
          </a:prstGeom>
        </p:spPr>
        <p:txBody>
          <a:bodyPr lIns="0" tIns="0" rIns="0" bIns="0" rtlCol="0" anchor="t">
            <a:spAutoFit/>
          </a:bodyPr>
          <a:lstStyle/>
          <a:p>
            <a:pPr algn="l">
              <a:lnSpc>
                <a:spcPts val="9799"/>
              </a:lnSpc>
            </a:pPr>
            <a:r>
              <a:rPr lang="en-US" sz="6999">
                <a:solidFill>
                  <a:srgbClr val="151517"/>
                </a:solidFill>
                <a:latin typeface="Cy Grotesk Grand Bold"/>
              </a:rPr>
              <a:t>OCCUPATIONAL STRESS</a:t>
            </a:r>
          </a:p>
        </p:txBody>
      </p:sp>
      <p:sp>
        <p:nvSpPr>
          <p:cNvPr id="7" name="TextBox 7"/>
          <p:cNvSpPr txBox="1"/>
          <p:nvPr/>
        </p:nvSpPr>
        <p:spPr>
          <a:xfrm>
            <a:off x="1491191" y="9401307"/>
            <a:ext cx="5531682" cy="561977"/>
          </a:xfrm>
          <a:prstGeom prst="rect">
            <a:avLst/>
          </a:prstGeom>
        </p:spPr>
        <p:txBody>
          <a:bodyPr lIns="0" tIns="0" rIns="0" bIns="0" rtlCol="0" anchor="t">
            <a:spAutoFit/>
          </a:bodyPr>
          <a:lstStyle/>
          <a:p>
            <a:pPr>
              <a:lnSpc>
                <a:spcPts val="4799"/>
              </a:lnSpc>
            </a:pPr>
            <a:r>
              <a:rPr lang="en-US" sz="2999" dirty="0">
                <a:solidFill>
                  <a:srgbClr val="545454">
                    <a:alpha val="84706"/>
                  </a:srgbClr>
                </a:solidFill>
                <a:latin typeface="Inter Bold"/>
              </a:rPr>
              <a:t>Week 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Online Media 1" descr="Jon Jachimowicz: How to transition in and out of work">
            <a:hlinkClick r:id="" action="ppaction://media"/>
            <a:extLst>
              <a:ext uri="{FF2B5EF4-FFF2-40B4-BE49-F238E27FC236}">
                <a16:creationId xmlns:a16="http://schemas.microsoft.com/office/drawing/2014/main" id="{547D105E-46AE-0B4E-065A-09F9A2BC41B4}"/>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06722" y="-1972047"/>
            <a:ext cx="7883235" cy="7883235"/>
          </a:xfrm>
          <a:prstGeom prst="rect">
            <a:avLst/>
          </a:prstGeom>
        </p:spPr>
      </p:pic>
      <p:grpSp>
        <p:nvGrpSpPr>
          <p:cNvPr id="3" name="Group 3"/>
          <p:cNvGrpSpPr>
            <a:grpSpLocks noChangeAspect="1"/>
          </p:cNvGrpSpPr>
          <p:nvPr/>
        </p:nvGrpSpPr>
        <p:grpSpPr>
          <a:xfrm>
            <a:off x="1047621" y="3253544"/>
            <a:ext cx="6408203" cy="6408178"/>
            <a:chOff x="0" y="0"/>
            <a:chExt cx="6350025" cy="6350000"/>
          </a:xfrm>
        </p:grpSpPr>
        <p:sp>
          <p:nvSpPr>
            <p:cNvPr id="4" name="Freeform 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l="-25046" r="-25046"/>
              </a:stretch>
            </a:blipFill>
          </p:spPr>
          <p:txBody>
            <a:bodyPr/>
            <a:lstStyle/>
            <a:p>
              <a:endParaRPr lang="en-CA"/>
            </a:p>
          </p:txBody>
        </p:sp>
      </p:grpSp>
      <p:sp>
        <p:nvSpPr>
          <p:cNvPr id="5" name="TextBox 5"/>
          <p:cNvSpPr txBox="1"/>
          <p:nvPr/>
        </p:nvSpPr>
        <p:spPr>
          <a:xfrm>
            <a:off x="1047621" y="933450"/>
            <a:ext cx="10560051" cy="2516505"/>
          </a:xfrm>
          <a:prstGeom prst="rect">
            <a:avLst/>
          </a:prstGeom>
        </p:spPr>
        <p:txBody>
          <a:bodyPr lIns="0" tIns="0" rIns="0" bIns="0" rtlCol="0" anchor="t">
            <a:spAutoFit/>
          </a:bodyPr>
          <a:lstStyle/>
          <a:p>
            <a:pPr>
              <a:lnSpc>
                <a:spcPts val="6719"/>
              </a:lnSpc>
            </a:pPr>
            <a:r>
              <a:rPr lang="en-US" sz="4800">
                <a:solidFill>
                  <a:srgbClr val="151517"/>
                </a:solidFill>
                <a:latin typeface="Cy Grotesk Grand Bold"/>
              </a:rPr>
              <a:t>DISEASE AND OCCUPATIONAL STRESS</a:t>
            </a:r>
          </a:p>
          <a:p>
            <a:pPr algn="l">
              <a:lnSpc>
                <a:spcPts val="6719"/>
              </a:lnSpc>
            </a:pPr>
            <a:endParaRPr lang="en-US" sz="4800">
              <a:solidFill>
                <a:srgbClr val="151517"/>
              </a:solidFill>
              <a:latin typeface="Cy Grotesk Grand Bold"/>
            </a:endParaRPr>
          </a:p>
        </p:txBody>
      </p:sp>
      <p:sp>
        <p:nvSpPr>
          <p:cNvPr id="6" name="TextBox 6"/>
          <p:cNvSpPr txBox="1"/>
          <p:nvPr/>
        </p:nvSpPr>
        <p:spPr>
          <a:xfrm>
            <a:off x="8140270" y="3139244"/>
            <a:ext cx="5172790" cy="5949315"/>
          </a:xfrm>
          <a:prstGeom prst="rect">
            <a:avLst/>
          </a:prstGeom>
        </p:spPr>
        <p:txBody>
          <a:bodyPr lIns="0" tIns="0" rIns="0" bIns="0" rtlCol="0" anchor="t">
            <a:spAutoFit/>
          </a:bodyPr>
          <a:lstStyle/>
          <a:p>
            <a:pPr>
              <a:lnSpc>
                <a:spcPts val="4320"/>
              </a:lnSpc>
            </a:pPr>
            <a:r>
              <a:rPr lang="en-US" sz="2700">
                <a:solidFill>
                  <a:srgbClr val="545454">
                    <a:alpha val="84706"/>
                  </a:srgbClr>
                </a:solidFill>
                <a:latin typeface="Inter Bold"/>
              </a:rPr>
              <a:t>Physiological effects</a:t>
            </a:r>
          </a:p>
          <a:p>
            <a:pPr marL="582930" lvl="1" indent="-291465">
              <a:lnSpc>
                <a:spcPts val="4320"/>
              </a:lnSpc>
              <a:buFont typeface="Arial"/>
              <a:buChar char="•"/>
            </a:pPr>
            <a:r>
              <a:rPr lang="en-US" sz="2700">
                <a:solidFill>
                  <a:srgbClr val="545454">
                    <a:alpha val="84706"/>
                  </a:srgbClr>
                </a:solidFill>
                <a:latin typeface="Inter"/>
              </a:rPr>
              <a:t>Hypertension</a:t>
            </a:r>
          </a:p>
          <a:p>
            <a:pPr marL="582930" lvl="1" indent="-291465">
              <a:lnSpc>
                <a:spcPts val="4320"/>
              </a:lnSpc>
              <a:buFont typeface="Arial"/>
              <a:buChar char="•"/>
            </a:pPr>
            <a:r>
              <a:rPr lang="en-US" sz="2700">
                <a:solidFill>
                  <a:srgbClr val="545454">
                    <a:alpha val="84706"/>
                  </a:srgbClr>
                </a:solidFill>
                <a:latin typeface="Inter"/>
              </a:rPr>
              <a:t>Elevated serum cholesterol</a:t>
            </a:r>
          </a:p>
          <a:p>
            <a:pPr marL="582930" lvl="1" indent="-291465">
              <a:lnSpc>
                <a:spcPts val="4320"/>
              </a:lnSpc>
              <a:buFont typeface="Arial"/>
              <a:buChar char="•"/>
            </a:pPr>
            <a:r>
              <a:rPr lang="en-US" sz="2700">
                <a:solidFill>
                  <a:srgbClr val="545454">
                    <a:alpha val="84706"/>
                  </a:srgbClr>
                </a:solidFill>
                <a:latin typeface="Inter"/>
              </a:rPr>
              <a:t>Increased left ventricular mass</a:t>
            </a:r>
          </a:p>
          <a:p>
            <a:pPr marL="582930" lvl="1" indent="-291465">
              <a:lnSpc>
                <a:spcPts val="4320"/>
              </a:lnSpc>
              <a:buFont typeface="Arial"/>
              <a:buChar char="•"/>
            </a:pPr>
            <a:r>
              <a:rPr lang="en-US" sz="2700">
                <a:solidFill>
                  <a:srgbClr val="545454">
                    <a:alpha val="84706"/>
                  </a:srgbClr>
                </a:solidFill>
                <a:latin typeface="Inter"/>
              </a:rPr>
              <a:t>Increased catecholamines</a:t>
            </a:r>
          </a:p>
          <a:p>
            <a:pPr marL="582930" lvl="1" indent="-291465">
              <a:lnSpc>
                <a:spcPts val="4320"/>
              </a:lnSpc>
              <a:buFont typeface="Arial"/>
              <a:buChar char="•"/>
            </a:pPr>
            <a:r>
              <a:rPr lang="en-US" sz="2700">
                <a:solidFill>
                  <a:srgbClr val="545454">
                    <a:alpha val="84706"/>
                  </a:srgbClr>
                </a:solidFill>
                <a:latin typeface="Inter"/>
              </a:rPr>
              <a:t>Ex. dopamine, epinephrine</a:t>
            </a:r>
          </a:p>
          <a:p>
            <a:pPr marL="582930" lvl="1" indent="-291465">
              <a:lnSpc>
                <a:spcPts val="4320"/>
              </a:lnSpc>
              <a:buFont typeface="Arial"/>
              <a:buChar char="•"/>
            </a:pPr>
            <a:r>
              <a:rPr lang="en-US" sz="2700">
                <a:solidFill>
                  <a:srgbClr val="545454">
                    <a:alpha val="84706"/>
                  </a:srgbClr>
                </a:solidFill>
                <a:latin typeface="Inter"/>
              </a:rPr>
              <a:t>High plasma fibrinogen concentrations</a:t>
            </a:r>
          </a:p>
          <a:p>
            <a:pPr marL="582930" lvl="1" indent="-291465">
              <a:lnSpc>
                <a:spcPts val="4320"/>
              </a:lnSpc>
              <a:buFont typeface="Arial"/>
              <a:buChar char="•"/>
            </a:pPr>
            <a:r>
              <a:rPr lang="en-US" sz="2700">
                <a:solidFill>
                  <a:srgbClr val="545454">
                    <a:alpha val="84706"/>
                  </a:srgbClr>
                </a:solidFill>
                <a:latin typeface="Inter"/>
              </a:rPr>
              <a:t>Increased use of alcohol and drugs</a:t>
            </a:r>
          </a:p>
        </p:txBody>
      </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6254448" y="-391316"/>
            <a:ext cx="2009704" cy="2360886"/>
          </a:xfrm>
          <a:prstGeom prst="rect">
            <a:avLst/>
          </a:prstGeom>
        </p:spPr>
      </p:pic>
      <p:sp>
        <p:nvSpPr>
          <p:cNvPr id="8" name="TextBox 8"/>
          <p:cNvSpPr txBox="1"/>
          <p:nvPr/>
        </p:nvSpPr>
        <p:spPr>
          <a:xfrm>
            <a:off x="13468532" y="3139244"/>
            <a:ext cx="4174643" cy="5406391"/>
          </a:xfrm>
          <a:prstGeom prst="rect">
            <a:avLst/>
          </a:prstGeom>
        </p:spPr>
        <p:txBody>
          <a:bodyPr lIns="0" tIns="0" rIns="0" bIns="0" rtlCol="0" anchor="t">
            <a:spAutoFit/>
          </a:bodyPr>
          <a:lstStyle/>
          <a:p>
            <a:pPr>
              <a:lnSpc>
                <a:spcPts val="4319"/>
              </a:lnSpc>
            </a:pPr>
            <a:r>
              <a:rPr lang="en-US" sz="2699">
                <a:solidFill>
                  <a:srgbClr val="545454">
                    <a:alpha val="84706"/>
                  </a:srgbClr>
                </a:solidFill>
                <a:latin typeface="Inter Bold"/>
              </a:rPr>
              <a:t>Disease states</a:t>
            </a:r>
          </a:p>
          <a:p>
            <a:pPr marL="582925" lvl="1" indent="-291463">
              <a:lnSpc>
                <a:spcPts val="4319"/>
              </a:lnSpc>
              <a:buFont typeface="Arial"/>
              <a:buChar char="•"/>
            </a:pPr>
            <a:r>
              <a:rPr lang="en-US" sz="2699">
                <a:solidFill>
                  <a:srgbClr val="545454">
                    <a:alpha val="84706"/>
                  </a:srgbClr>
                </a:solidFill>
                <a:latin typeface="Inter"/>
              </a:rPr>
              <a:t>Coronary artery disease</a:t>
            </a:r>
          </a:p>
          <a:p>
            <a:pPr marL="582925" lvl="1" indent="-291463">
              <a:lnSpc>
                <a:spcPts val="4319"/>
              </a:lnSpc>
              <a:buFont typeface="Arial"/>
              <a:buChar char="•"/>
            </a:pPr>
            <a:r>
              <a:rPr lang="en-US" sz="2699">
                <a:solidFill>
                  <a:srgbClr val="545454">
                    <a:alpha val="84706"/>
                  </a:srgbClr>
                </a:solidFill>
                <a:latin typeface="Inter"/>
              </a:rPr>
              <a:t>Obesity</a:t>
            </a:r>
          </a:p>
          <a:p>
            <a:pPr marL="582925" lvl="1" indent="-291463">
              <a:lnSpc>
                <a:spcPts val="4319"/>
              </a:lnSpc>
              <a:buFont typeface="Arial"/>
              <a:buChar char="•"/>
            </a:pPr>
            <a:r>
              <a:rPr lang="en-US" sz="2699">
                <a:solidFill>
                  <a:srgbClr val="545454">
                    <a:alpha val="84706"/>
                  </a:srgbClr>
                </a:solidFill>
                <a:latin typeface="Inter"/>
              </a:rPr>
              <a:t>Diabetes</a:t>
            </a:r>
          </a:p>
          <a:p>
            <a:pPr marL="582925" lvl="1" indent="-291463">
              <a:lnSpc>
                <a:spcPts val="4319"/>
              </a:lnSpc>
              <a:buFont typeface="Arial"/>
              <a:buChar char="•"/>
            </a:pPr>
            <a:r>
              <a:rPr lang="en-US" sz="2699">
                <a:solidFill>
                  <a:srgbClr val="545454">
                    <a:alpha val="84706"/>
                  </a:srgbClr>
                </a:solidFill>
                <a:latin typeface="Inter"/>
              </a:rPr>
              <a:t>Hypertension</a:t>
            </a:r>
          </a:p>
          <a:p>
            <a:pPr marL="582925" lvl="1" indent="-291463">
              <a:lnSpc>
                <a:spcPts val="4319"/>
              </a:lnSpc>
              <a:buFont typeface="Arial"/>
              <a:buChar char="•"/>
            </a:pPr>
            <a:r>
              <a:rPr lang="en-US" sz="2699">
                <a:solidFill>
                  <a:srgbClr val="545454">
                    <a:alpha val="84706"/>
                  </a:srgbClr>
                </a:solidFill>
                <a:latin typeface="Inter"/>
              </a:rPr>
              <a:t>More heart attacks occur on Mondays than any other days</a:t>
            </a:r>
          </a:p>
          <a:p>
            <a:pPr>
              <a:lnSpc>
                <a:spcPts val="4319"/>
              </a:lnSpc>
            </a:pPr>
            <a:endParaRPr lang="en-US" sz="2699">
              <a:solidFill>
                <a:srgbClr val="545454">
                  <a:alpha val="84706"/>
                </a:srgbClr>
              </a:solidFill>
              <a:latin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6562008"/>
            <a:ext cx="3099725" cy="3099713"/>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t="-1480" b="-1480"/>
              </a:stretch>
            </a:blipFill>
          </p:spPr>
          <p:txBody>
            <a:bodyPr/>
            <a:lstStyle/>
            <a:p>
              <a:endParaRPr lang="en-CA"/>
            </a:p>
          </p:txBody>
        </p:sp>
      </p:grpSp>
      <p:pic>
        <p:nvPicPr>
          <p:cNvPr id="4" name="Picture 4"/>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6722" y="-1972047"/>
            <a:ext cx="7883235" cy="7883235"/>
          </a:xfrm>
          <a:prstGeom prst="rect">
            <a:avLst/>
          </a:prstGeom>
        </p:spPr>
      </p:pic>
      <p:grpSp>
        <p:nvGrpSpPr>
          <p:cNvPr id="5" name="Group 5"/>
          <p:cNvGrpSpPr>
            <a:grpSpLocks noChangeAspect="1"/>
          </p:cNvGrpSpPr>
          <p:nvPr/>
        </p:nvGrpSpPr>
        <p:grpSpPr>
          <a:xfrm>
            <a:off x="1028700" y="3253544"/>
            <a:ext cx="3099725" cy="3099713"/>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6"/>
              <a:stretch>
                <a:fillRect l="-25046" r="-25046"/>
              </a:stretch>
            </a:blipFill>
          </p:spPr>
          <p:txBody>
            <a:bodyPr/>
            <a:lstStyle/>
            <a:p>
              <a:endParaRPr lang="en-CA"/>
            </a:p>
          </p:txBody>
        </p:sp>
      </p:grpSp>
      <p:grpSp>
        <p:nvGrpSpPr>
          <p:cNvPr id="7" name="Group 7"/>
          <p:cNvGrpSpPr>
            <a:grpSpLocks noChangeAspect="1"/>
          </p:cNvGrpSpPr>
          <p:nvPr/>
        </p:nvGrpSpPr>
        <p:grpSpPr>
          <a:xfrm>
            <a:off x="4396638" y="3253544"/>
            <a:ext cx="6408203" cy="6408178"/>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7"/>
              <a:stretch>
                <a:fillRect t="-25047" b="-25047"/>
              </a:stretch>
            </a:blipFill>
          </p:spPr>
          <p:txBody>
            <a:bodyPr/>
            <a:lstStyle/>
            <a:p>
              <a:endParaRPr lang="en-CA"/>
            </a:p>
          </p:txBody>
        </p:sp>
      </p:grpSp>
      <p:sp>
        <p:nvSpPr>
          <p:cNvPr id="9" name="TextBox 9"/>
          <p:cNvSpPr txBox="1"/>
          <p:nvPr/>
        </p:nvSpPr>
        <p:spPr>
          <a:xfrm>
            <a:off x="1047621" y="933450"/>
            <a:ext cx="10560051" cy="2516505"/>
          </a:xfrm>
          <a:prstGeom prst="rect">
            <a:avLst/>
          </a:prstGeom>
        </p:spPr>
        <p:txBody>
          <a:bodyPr lIns="0" tIns="0" rIns="0" bIns="0" rtlCol="0" anchor="t">
            <a:spAutoFit/>
          </a:bodyPr>
          <a:lstStyle/>
          <a:p>
            <a:pPr>
              <a:lnSpc>
                <a:spcPts val="6719"/>
              </a:lnSpc>
            </a:pPr>
            <a:r>
              <a:rPr lang="en-US" sz="4800">
                <a:solidFill>
                  <a:srgbClr val="151517"/>
                </a:solidFill>
                <a:latin typeface="Cy Grotesk Grand Bold"/>
              </a:rPr>
              <a:t>DISEASE AND OCCUPATIONAL STRESS</a:t>
            </a:r>
          </a:p>
          <a:p>
            <a:pPr algn="l">
              <a:lnSpc>
                <a:spcPts val="6719"/>
              </a:lnSpc>
            </a:pPr>
            <a:endParaRPr lang="en-US" sz="4800">
              <a:solidFill>
                <a:srgbClr val="151517"/>
              </a:solidFill>
              <a:latin typeface="Cy Grotesk Grand Bold"/>
            </a:endParaRPr>
          </a:p>
        </p:txBody>
      </p:sp>
      <p:sp>
        <p:nvSpPr>
          <p:cNvPr id="10" name="TextBox 10"/>
          <p:cNvSpPr txBox="1"/>
          <p:nvPr/>
        </p:nvSpPr>
        <p:spPr>
          <a:xfrm>
            <a:off x="11607673" y="3139244"/>
            <a:ext cx="5651627" cy="3562352"/>
          </a:xfrm>
          <a:prstGeom prst="rect">
            <a:avLst/>
          </a:prstGeom>
        </p:spPr>
        <p:txBody>
          <a:bodyPr lIns="0" tIns="0" rIns="0" bIns="0" rtlCol="0" anchor="t">
            <a:spAutoFit/>
          </a:bodyPr>
          <a:lstStyle/>
          <a:p>
            <a:pPr>
              <a:lnSpc>
                <a:spcPts val="4799"/>
              </a:lnSpc>
            </a:pPr>
            <a:r>
              <a:rPr lang="en-US" sz="2999">
                <a:solidFill>
                  <a:srgbClr val="545454">
                    <a:alpha val="84706"/>
                  </a:srgbClr>
                </a:solidFill>
                <a:latin typeface="Inter Bold"/>
              </a:rPr>
              <a:t>Psychological effects</a:t>
            </a:r>
          </a:p>
          <a:p>
            <a:pPr marL="647694" lvl="1" indent="-323847">
              <a:lnSpc>
                <a:spcPts val="4799"/>
              </a:lnSpc>
              <a:buFont typeface="Arial"/>
              <a:buChar char="•"/>
            </a:pPr>
            <a:r>
              <a:rPr lang="en-US" sz="2999">
                <a:solidFill>
                  <a:srgbClr val="545454">
                    <a:alpha val="84706"/>
                  </a:srgbClr>
                </a:solidFill>
                <a:latin typeface="Inter"/>
              </a:rPr>
              <a:t>Low self-esteem</a:t>
            </a:r>
          </a:p>
          <a:p>
            <a:pPr marL="647694" lvl="1" indent="-323847">
              <a:lnSpc>
                <a:spcPts val="4799"/>
              </a:lnSpc>
              <a:buFont typeface="Arial"/>
              <a:buChar char="•"/>
            </a:pPr>
            <a:r>
              <a:rPr lang="en-US" sz="2999">
                <a:solidFill>
                  <a:srgbClr val="545454">
                    <a:alpha val="84706"/>
                  </a:srgbClr>
                </a:solidFill>
                <a:latin typeface="Inter"/>
              </a:rPr>
              <a:t>Increased job tension</a:t>
            </a:r>
          </a:p>
          <a:p>
            <a:pPr marL="647694" lvl="1" indent="-323847">
              <a:lnSpc>
                <a:spcPts val="4799"/>
              </a:lnSpc>
              <a:buFont typeface="Arial"/>
              <a:buChar char="•"/>
            </a:pPr>
            <a:r>
              <a:rPr lang="en-US" sz="2999">
                <a:solidFill>
                  <a:srgbClr val="545454">
                    <a:alpha val="84706"/>
                  </a:srgbClr>
                </a:solidFill>
                <a:latin typeface="Inter"/>
              </a:rPr>
              <a:t>Low job satisfaction</a:t>
            </a:r>
          </a:p>
          <a:p>
            <a:pPr marL="647694" lvl="1" indent="-323847">
              <a:lnSpc>
                <a:spcPts val="4799"/>
              </a:lnSpc>
              <a:buFont typeface="Arial"/>
              <a:buChar char="•"/>
            </a:pPr>
            <a:r>
              <a:rPr lang="en-US" sz="2999">
                <a:solidFill>
                  <a:srgbClr val="545454">
                    <a:alpha val="84706"/>
                  </a:srgbClr>
                </a:solidFill>
                <a:latin typeface="Inter"/>
              </a:rPr>
              <a:t>Depression</a:t>
            </a:r>
          </a:p>
          <a:p>
            <a:pPr marL="647694" lvl="1" indent="-323847">
              <a:lnSpc>
                <a:spcPts val="4799"/>
              </a:lnSpc>
              <a:buFont typeface="Arial"/>
              <a:buChar char="•"/>
            </a:pPr>
            <a:r>
              <a:rPr lang="en-US" sz="2999">
                <a:solidFill>
                  <a:srgbClr val="545454">
                    <a:alpha val="84706"/>
                  </a:srgbClr>
                </a:solidFill>
                <a:latin typeface="Inter"/>
              </a:rPr>
              <a:t>Anxiety</a:t>
            </a:r>
          </a:p>
        </p:txBody>
      </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16254448" y="-391316"/>
            <a:ext cx="2009704" cy="23608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grpSp>
        <p:nvGrpSpPr>
          <p:cNvPr id="2" name="Group 2"/>
          <p:cNvGrpSpPr/>
          <p:nvPr/>
        </p:nvGrpSpPr>
        <p:grpSpPr>
          <a:xfrm>
            <a:off x="2065150" y="4504068"/>
            <a:ext cx="7680210" cy="3185004"/>
            <a:chOff x="0" y="0"/>
            <a:chExt cx="2803129" cy="1162466"/>
          </a:xfrm>
        </p:grpSpPr>
        <p:sp>
          <p:nvSpPr>
            <p:cNvPr id="3" name="Freeform 3"/>
            <p:cNvSpPr/>
            <p:nvPr/>
          </p:nvSpPr>
          <p:spPr>
            <a:xfrm>
              <a:off x="0" y="0"/>
              <a:ext cx="2803129" cy="1162465"/>
            </a:xfrm>
            <a:custGeom>
              <a:avLst/>
              <a:gdLst/>
              <a:ahLst/>
              <a:cxnLst/>
              <a:rect l="l" t="t" r="r" b="b"/>
              <a:pathLst>
                <a:path w="2803129" h="1162465">
                  <a:moveTo>
                    <a:pt x="0" y="0"/>
                  </a:moveTo>
                  <a:lnTo>
                    <a:pt x="2803129" y="0"/>
                  </a:lnTo>
                  <a:lnTo>
                    <a:pt x="2803129" y="1162465"/>
                  </a:lnTo>
                  <a:lnTo>
                    <a:pt x="0" y="1162465"/>
                  </a:lnTo>
                  <a:close/>
                </a:path>
              </a:pathLst>
            </a:custGeom>
            <a:solidFill>
              <a:srgbClr val="F7EA83"/>
            </a:solidFill>
          </p:spPr>
          <p:txBody>
            <a:bodyPr/>
            <a:lstStyle/>
            <a:p>
              <a:endParaRPr lang="en-CA"/>
            </a:p>
          </p:txBody>
        </p:sp>
      </p:grpSp>
      <p:sp>
        <p:nvSpPr>
          <p:cNvPr id="4" name="TextBox 4"/>
          <p:cNvSpPr txBox="1"/>
          <p:nvPr/>
        </p:nvSpPr>
        <p:spPr>
          <a:xfrm>
            <a:off x="1338104" y="1028700"/>
            <a:ext cx="15558429" cy="2171700"/>
          </a:xfrm>
          <a:prstGeom prst="rect">
            <a:avLst/>
          </a:prstGeom>
        </p:spPr>
        <p:txBody>
          <a:bodyPr lIns="0" tIns="0" rIns="0" bIns="0" rtlCol="0" anchor="t">
            <a:spAutoFit/>
          </a:bodyPr>
          <a:lstStyle/>
          <a:p>
            <a:pPr algn="ctr">
              <a:lnSpc>
                <a:spcPts val="5759"/>
              </a:lnSpc>
            </a:pPr>
            <a:r>
              <a:rPr lang="en-US" sz="4800">
                <a:solidFill>
                  <a:srgbClr val="000000"/>
                </a:solidFill>
                <a:latin typeface="Cy Grotesk Grand Bold"/>
              </a:rPr>
              <a:t>INCREASED RISK AS A RESULT OF STRESSFUL WORKPLACES</a:t>
            </a:r>
          </a:p>
          <a:p>
            <a:pPr algn="ctr">
              <a:lnSpc>
                <a:spcPts val="5759"/>
              </a:lnSpc>
            </a:pPr>
            <a:endParaRPr lang="en-US" sz="4800">
              <a:solidFill>
                <a:srgbClr val="000000"/>
              </a:solidFill>
              <a:latin typeface="Cy Grotesk Grand Bold"/>
            </a:endParaRPr>
          </a:p>
        </p:txBody>
      </p:sp>
      <p:sp>
        <p:nvSpPr>
          <p:cNvPr id="5" name="TextBox 5"/>
          <p:cNvSpPr txBox="1"/>
          <p:nvPr/>
        </p:nvSpPr>
        <p:spPr>
          <a:xfrm>
            <a:off x="2606616" y="4754497"/>
            <a:ext cx="6597276" cy="2598421"/>
          </a:xfrm>
          <a:prstGeom prst="rect">
            <a:avLst/>
          </a:prstGeom>
        </p:spPr>
        <p:txBody>
          <a:bodyPr lIns="0" tIns="0" rIns="0" bIns="0" rtlCol="0" anchor="t">
            <a:spAutoFit/>
          </a:bodyPr>
          <a:lstStyle/>
          <a:p>
            <a:pPr>
              <a:lnSpc>
                <a:spcPts val="4199"/>
              </a:lnSpc>
            </a:pPr>
            <a:endParaRPr/>
          </a:p>
          <a:p>
            <a:pPr>
              <a:lnSpc>
                <a:spcPts val="4199"/>
              </a:lnSpc>
            </a:pPr>
            <a:r>
              <a:rPr lang="en-US" sz="2799">
                <a:solidFill>
                  <a:srgbClr val="202020"/>
                </a:solidFill>
                <a:latin typeface="Inter"/>
              </a:rPr>
              <a:t>“Stressful workplaces” are defined as those with high demand and low control or high effort and low reward.</a:t>
            </a:r>
          </a:p>
          <a:p>
            <a:pPr>
              <a:lnSpc>
                <a:spcPts val="4199"/>
              </a:lnSpc>
            </a:pPr>
            <a:endParaRPr lang="en-US" sz="2799">
              <a:solidFill>
                <a:srgbClr val="202020"/>
              </a:solidFill>
              <a:latin typeface="Inter"/>
            </a:endParaRPr>
          </a:p>
        </p:txBody>
      </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80326" y="178055"/>
            <a:ext cx="1689947" cy="1701289"/>
          </a:xfrm>
          <a:prstGeom prst="rect">
            <a:avLst/>
          </a:prstGeom>
        </p:spPr>
      </p:pic>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66449" y="5418830"/>
            <a:ext cx="1313122" cy="1355480"/>
          </a:xfrm>
          <a:prstGeom prst="rect">
            <a:avLst/>
          </a:prstGeom>
        </p:spPr>
      </p:pic>
      <p:pic>
        <p:nvPicPr>
          <p:cNvPr id="8" name="Picture 8"/>
          <p:cNvPicPr>
            <a:picLocks noChangeAspect="1"/>
          </p:cNvPicPr>
          <p:nvPr/>
        </p:nvPicPr>
        <p:blipFill>
          <a:blip r:embed="rId9"/>
          <a:srcRect/>
          <a:stretch>
            <a:fillRect/>
          </a:stretch>
        </p:blipFill>
        <p:spPr>
          <a:xfrm>
            <a:off x="9930938" y="3200400"/>
            <a:ext cx="6313489" cy="6191405"/>
          </a:xfrm>
          <a:prstGeom prst="rect">
            <a:avLst/>
          </a:prstGeom>
        </p:spPr>
      </p:pic>
      <p:pic>
        <p:nvPicPr>
          <p:cNvPr id="9" name="Recording">
            <a:hlinkClick r:id="" action="ppaction://media"/>
            <a:extLst>
              <a:ext uri="{FF2B5EF4-FFF2-40B4-BE49-F238E27FC236}">
                <a16:creationId xmlns:a16="http://schemas.microsoft.com/office/drawing/2014/main" id="{47AE98B6-01DD-BE4B-0DA4-FFF12231D56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94421" y="80391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724912" y="2476500"/>
            <a:ext cx="12838176" cy="6010116"/>
          </a:xfrm>
          <a:prstGeom prst="rect">
            <a:avLst/>
          </a:prstGeom>
        </p:spPr>
      </p:pic>
      <p:sp>
        <p:nvSpPr>
          <p:cNvPr id="3" name="TextBox 3"/>
          <p:cNvSpPr txBox="1"/>
          <p:nvPr/>
        </p:nvSpPr>
        <p:spPr>
          <a:xfrm>
            <a:off x="1338104" y="1028700"/>
            <a:ext cx="15558429" cy="1447800"/>
          </a:xfrm>
          <a:prstGeom prst="rect">
            <a:avLst/>
          </a:prstGeom>
        </p:spPr>
        <p:txBody>
          <a:bodyPr lIns="0" tIns="0" rIns="0" bIns="0" rtlCol="0" anchor="t">
            <a:spAutoFit/>
          </a:bodyPr>
          <a:lstStyle/>
          <a:p>
            <a:pPr algn="ctr">
              <a:lnSpc>
                <a:spcPts val="5759"/>
              </a:lnSpc>
            </a:pPr>
            <a:r>
              <a:rPr lang="en-US" sz="4800">
                <a:solidFill>
                  <a:srgbClr val="000000"/>
                </a:solidFill>
                <a:latin typeface="Cy Grotesk Grand Bold"/>
              </a:rPr>
              <a:t>CONTROL/DEMANDS INTERACTION</a:t>
            </a:r>
          </a:p>
          <a:p>
            <a:pPr algn="ctr">
              <a:lnSpc>
                <a:spcPts val="5759"/>
              </a:lnSpc>
            </a:pPr>
            <a:endParaRPr lang="en-US" sz="4800">
              <a:solidFill>
                <a:srgbClr val="000000"/>
              </a:solidFill>
              <a:latin typeface="Cy Grotesk Grand Bold"/>
            </a:endParaRPr>
          </a:p>
        </p:txBody>
      </p:sp>
      <p:pic>
        <p:nvPicPr>
          <p:cNvPr id="4" name="Recording">
            <a:hlinkClick r:id="" action="ppaction://media"/>
            <a:extLst>
              <a:ext uri="{FF2B5EF4-FFF2-40B4-BE49-F238E27FC236}">
                <a16:creationId xmlns:a16="http://schemas.microsoft.com/office/drawing/2014/main" id="{8EA593B2-398F-B686-F801-CB61F62D4F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71800" y="7200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Online Media 1" descr="How Job Stress Affects Your Health | WSJ">
            <a:hlinkClick r:id="" action="ppaction://media"/>
            <a:extLst>
              <a:ext uri="{FF2B5EF4-FFF2-40B4-BE49-F238E27FC236}">
                <a16:creationId xmlns:a16="http://schemas.microsoft.com/office/drawing/2014/main" id="{3BD92FDF-C287-638A-3A25-45B21DB9777B}"/>
              </a:ext>
            </a:extLst>
          </p:cNvPr>
          <p:cNvPicPr>
            <a:picLocks noRot="1" noChangeAspect="1"/>
          </p:cNvPicPr>
          <p:nvPr>
            <a:videoFile r:link="rId1"/>
          </p:nvPr>
        </p:nvPicPr>
        <p:blipFill>
          <a:blip r:embed="rId4"/>
          <a:stretch>
            <a:fillRect/>
          </a:stretch>
        </p:blipFill>
        <p:spPr>
          <a:xfrm>
            <a:off x="40460" y="0"/>
            <a:ext cx="1820708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2828" r="29641"/>
          <a:stretch>
            <a:fillRect/>
          </a:stretch>
        </p:blipFill>
        <p:spPr>
          <a:xfrm>
            <a:off x="1028700" y="1028700"/>
            <a:ext cx="7092882" cy="82296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50583" y="8281436"/>
            <a:ext cx="1285930" cy="1442164"/>
          </a:xfrm>
          <a:prstGeom prst="rect">
            <a:avLst/>
          </a:prstGeom>
        </p:spPr>
      </p:pic>
      <p:sp>
        <p:nvSpPr>
          <p:cNvPr id="4" name="TextBox 4"/>
          <p:cNvSpPr txBox="1"/>
          <p:nvPr/>
        </p:nvSpPr>
        <p:spPr>
          <a:xfrm>
            <a:off x="9178141" y="1184397"/>
            <a:ext cx="7009230" cy="21717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OCCUPATIONAL STRESSORS</a:t>
            </a:r>
          </a:p>
          <a:p>
            <a:pPr>
              <a:lnSpc>
                <a:spcPts val="5759"/>
              </a:lnSpc>
            </a:pPr>
            <a:endParaRPr lang="en-US" sz="4800">
              <a:solidFill>
                <a:srgbClr val="151517"/>
              </a:solidFill>
              <a:latin typeface="Cy Grotesk Grand Bold"/>
            </a:endParaRPr>
          </a:p>
        </p:txBody>
      </p:sp>
      <p:sp>
        <p:nvSpPr>
          <p:cNvPr id="5" name="TextBox 5"/>
          <p:cNvSpPr txBox="1"/>
          <p:nvPr/>
        </p:nvSpPr>
        <p:spPr>
          <a:xfrm>
            <a:off x="9178141" y="3289422"/>
            <a:ext cx="8081159" cy="6265433"/>
          </a:xfrm>
          <a:prstGeom prst="rect">
            <a:avLst/>
          </a:prstGeom>
        </p:spPr>
        <p:txBody>
          <a:bodyPr lIns="0" tIns="0" rIns="0" bIns="0" rtlCol="0" anchor="t">
            <a:spAutoFit/>
          </a:bodyPr>
          <a:lstStyle/>
          <a:p>
            <a:pPr>
              <a:lnSpc>
                <a:spcPts val="4059"/>
              </a:lnSpc>
            </a:pPr>
            <a:r>
              <a:rPr lang="en-US" sz="2899" dirty="0">
                <a:solidFill>
                  <a:srgbClr val="545454"/>
                </a:solidFill>
                <a:latin typeface="Inter"/>
              </a:rPr>
              <a:t>Workers feel stress at work because of:</a:t>
            </a:r>
          </a:p>
          <a:p>
            <a:pPr marL="626101" lvl="1" indent="-313050">
              <a:lnSpc>
                <a:spcPts val="4059"/>
              </a:lnSpc>
              <a:buFont typeface="Arial"/>
              <a:buChar char="•"/>
            </a:pPr>
            <a:r>
              <a:rPr lang="en-US" sz="2899" dirty="0">
                <a:solidFill>
                  <a:srgbClr val="545454"/>
                </a:solidFill>
                <a:latin typeface="Inter"/>
              </a:rPr>
              <a:t>Lack of participation in decision-making process</a:t>
            </a:r>
          </a:p>
          <a:p>
            <a:pPr marL="626101" lvl="1" indent="-313050">
              <a:lnSpc>
                <a:spcPts val="4059"/>
              </a:lnSpc>
              <a:buFont typeface="Arial"/>
              <a:buChar char="•"/>
            </a:pPr>
            <a:r>
              <a:rPr lang="en-US" sz="2899" b="1" dirty="0">
                <a:solidFill>
                  <a:srgbClr val="545454"/>
                </a:solidFill>
                <a:latin typeface="Inter"/>
              </a:rPr>
              <a:t>Role problems:</a:t>
            </a:r>
          </a:p>
          <a:p>
            <a:pPr marL="1252202" lvl="2" indent="-417401">
              <a:lnSpc>
                <a:spcPts val="4059"/>
              </a:lnSpc>
              <a:buFont typeface="Arial"/>
              <a:buChar char="⚬"/>
            </a:pPr>
            <a:r>
              <a:rPr lang="en-US" sz="2899" dirty="0">
                <a:solidFill>
                  <a:srgbClr val="545454"/>
                </a:solidFill>
                <a:latin typeface="Inter"/>
              </a:rPr>
              <a:t>Role overload</a:t>
            </a:r>
          </a:p>
          <a:p>
            <a:pPr marL="1252202" lvl="2" indent="-417401">
              <a:lnSpc>
                <a:spcPts val="4059"/>
              </a:lnSpc>
              <a:buFont typeface="Arial"/>
              <a:buChar char="⚬"/>
            </a:pPr>
            <a:r>
              <a:rPr lang="en-US" sz="2899" dirty="0">
                <a:solidFill>
                  <a:srgbClr val="545454"/>
                </a:solidFill>
                <a:latin typeface="Inter"/>
              </a:rPr>
              <a:t>Role insufficiency</a:t>
            </a:r>
          </a:p>
          <a:p>
            <a:pPr marL="1252202" lvl="2" indent="-417401">
              <a:lnSpc>
                <a:spcPts val="4059"/>
              </a:lnSpc>
              <a:buFont typeface="Arial"/>
              <a:buChar char="⚬"/>
            </a:pPr>
            <a:r>
              <a:rPr lang="en-US" sz="2899" dirty="0">
                <a:solidFill>
                  <a:srgbClr val="545454"/>
                </a:solidFill>
                <a:latin typeface="Inter"/>
              </a:rPr>
              <a:t>Role ambiguity</a:t>
            </a:r>
          </a:p>
          <a:p>
            <a:pPr marL="1252202" lvl="2" indent="-417401">
              <a:lnSpc>
                <a:spcPts val="4059"/>
              </a:lnSpc>
              <a:buFont typeface="Arial"/>
              <a:buChar char="⚬"/>
            </a:pPr>
            <a:r>
              <a:rPr lang="en-US" sz="2899" dirty="0">
                <a:solidFill>
                  <a:srgbClr val="545454"/>
                </a:solidFill>
                <a:latin typeface="Inter"/>
              </a:rPr>
              <a:t>Role conflict</a:t>
            </a:r>
          </a:p>
          <a:p>
            <a:pPr marL="626101" lvl="1" indent="-313050">
              <a:lnSpc>
                <a:spcPts val="4059"/>
              </a:lnSpc>
              <a:buFont typeface="Arial"/>
              <a:buChar char="•"/>
            </a:pPr>
            <a:r>
              <a:rPr lang="en-US" sz="2899" dirty="0">
                <a:solidFill>
                  <a:srgbClr val="545454"/>
                </a:solidFill>
                <a:latin typeface="Inter"/>
              </a:rPr>
              <a:t>Job dissatisfaction</a:t>
            </a:r>
          </a:p>
          <a:p>
            <a:pPr marL="626101" lvl="1" indent="-313050">
              <a:lnSpc>
                <a:spcPts val="4059"/>
              </a:lnSpc>
              <a:buFont typeface="Arial"/>
              <a:buChar char="•"/>
            </a:pPr>
            <a:r>
              <a:rPr lang="en-US" sz="2899" dirty="0">
                <a:solidFill>
                  <a:srgbClr val="545454"/>
                </a:solidFill>
                <a:latin typeface="Inter"/>
              </a:rPr>
              <a:t>Motivational factors affect job satisfaction</a:t>
            </a:r>
          </a:p>
          <a:p>
            <a:pPr marL="626101" lvl="1" indent="-313050">
              <a:lnSpc>
                <a:spcPts val="4059"/>
              </a:lnSpc>
              <a:buFont typeface="Arial"/>
              <a:buChar char="•"/>
            </a:pPr>
            <a:r>
              <a:rPr lang="en-US" sz="2899" dirty="0">
                <a:solidFill>
                  <a:srgbClr val="545454"/>
                </a:solidFill>
                <a:latin typeface="Inter"/>
              </a:rPr>
              <a:t>Work environment</a:t>
            </a:r>
          </a:p>
          <a:p>
            <a:pPr>
              <a:lnSpc>
                <a:spcPts val="4059"/>
              </a:lnSpc>
            </a:pPr>
            <a:endParaRPr lang="en-US" sz="2899" dirty="0">
              <a:solidFill>
                <a:srgbClr val="545454"/>
              </a:solidFill>
              <a:latin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1288" r="21288"/>
          <a:stretch>
            <a:fillRect/>
          </a:stretch>
        </p:blipFill>
        <p:spPr>
          <a:xfrm>
            <a:off x="1028700" y="1028700"/>
            <a:ext cx="7092882" cy="8229600"/>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50583" y="8281436"/>
            <a:ext cx="1285930" cy="1442164"/>
          </a:xfrm>
          <a:prstGeom prst="rect">
            <a:avLst/>
          </a:prstGeom>
        </p:spPr>
      </p:pic>
      <p:sp>
        <p:nvSpPr>
          <p:cNvPr id="4" name="TextBox 4"/>
          <p:cNvSpPr txBox="1"/>
          <p:nvPr/>
        </p:nvSpPr>
        <p:spPr>
          <a:xfrm>
            <a:off x="9178141" y="1184397"/>
            <a:ext cx="7009230" cy="14478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THE WORKAHOLIC</a:t>
            </a:r>
          </a:p>
        </p:txBody>
      </p:sp>
      <p:sp>
        <p:nvSpPr>
          <p:cNvPr id="5" name="TextBox 5"/>
          <p:cNvSpPr txBox="1"/>
          <p:nvPr/>
        </p:nvSpPr>
        <p:spPr>
          <a:xfrm>
            <a:off x="9144000" y="3030302"/>
            <a:ext cx="8081159" cy="3593466"/>
          </a:xfrm>
          <a:prstGeom prst="rect">
            <a:avLst/>
          </a:prstGeom>
        </p:spPr>
        <p:txBody>
          <a:bodyPr lIns="0" tIns="0" rIns="0" bIns="0" rtlCol="0" anchor="t">
            <a:spAutoFit/>
          </a:bodyPr>
          <a:lstStyle/>
          <a:p>
            <a:pPr marL="626101" lvl="1" indent="-313050">
              <a:lnSpc>
                <a:spcPts val="4059"/>
              </a:lnSpc>
              <a:buFont typeface="Arial"/>
              <a:buChar char="•"/>
            </a:pPr>
            <a:r>
              <a:rPr lang="en-US" sz="2899">
                <a:solidFill>
                  <a:srgbClr val="545454"/>
                </a:solidFill>
                <a:latin typeface="Inter"/>
              </a:rPr>
              <a:t>Immersing oneself excessively in work at the expense of non-work activities</a:t>
            </a:r>
          </a:p>
          <a:p>
            <a:pPr marL="626101" lvl="1" indent="-313050">
              <a:lnSpc>
                <a:spcPts val="4059"/>
              </a:lnSpc>
              <a:buFont typeface="Arial"/>
              <a:buChar char="•"/>
            </a:pPr>
            <a:r>
              <a:rPr lang="en-US" sz="2899">
                <a:solidFill>
                  <a:srgbClr val="545454"/>
                </a:solidFill>
                <a:latin typeface="Inter"/>
              </a:rPr>
              <a:t>Identifying oneself more with the role of a worker rather than as an individual</a:t>
            </a:r>
          </a:p>
          <a:p>
            <a:pPr marL="626101" lvl="1" indent="-313050">
              <a:lnSpc>
                <a:spcPts val="4059"/>
              </a:lnSpc>
              <a:buFont typeface="Arial"/>
              <a:buChar char="•"/>
            </a:pPr>
            <a:r>
              <a:rPr lang="en-US" sz="2899">
                <a:solidFill>
                  <a:srgbClr val="545454"/>
                </a:solidFill>
                <a:latin typeface="Inter"/>
              </a:rPr>
              <a:t>Are you a person who happens to be a student, or are you a student who happens to be a person?</a:t>
            </a:r>
          </a:p>
        </p:txBody>
      </p:sp>
      <p:pic>
        <p:nvPicPr>
          <p:cNvPr id="6" name="Recording (2)">
            <a:hlinkClick r:id="" action="ppaction://media"/>
            <a:extLst>
              <a:ext uri="{FF2B5EF4-FFF2-40B4-BE49-F238E27FC236}">
                <a16:creationId xmlns:a16="http://schemas.microsoft.com/office/drawing/2014/main" id="{01DA0D9B-5DE4-BCFE-771A-0B43E2A5EA3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882571" y="193900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4285" r="8256"/>
          <a:stretch>
            <a:fillRect/>
          </a:stretch>
        </p:blipFill>
        <p:spPr>
          <a:xfrm>
            <a:off x="1028700" y="1028700"/>
            <a:ext cx="7092882" cy="82296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50583" y="8281436"/>
            <a:ext cx="1285930" cy="1442164"/>
          </a:xfrm>
          <a:prstGeom prst="rect">
            <a:avLst/>
          </a:prstGeom>
        </p:spPr>
      </p:pic>
      <p:sp>
        <p:nvSpPr>
          <p:cNvPr id="4" name="TextBox 4"/>
          <p:cNvSpPr txBox="1"/>
          <p:nvPr/>
        </p:nvSpPr>
        <p:spPr>
          <a:xfrm>
            <a:off x="9178141" y="1184397"/>
            <a:ext cx="7009230" cy="14478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COMBAT WORKAHOLISM</a:t>
            </a:r>
          </a:p>
        </p:txBody>
      </p:sp>
      <p:sp>
        <p:nvSpPr>
          <p:cNvPr id="5" name="TextBox 5"/>
          <p:cNvSpPr txBox="1"/>
          <p:nvPr/>
        </p:nvSpPr>
        <p:spPr>
          <a:xfrm>
            <a:off x="9144000" y="3030302"/>
            <a:ext cx="8081159" cy="5136516"/>
          </a:xfrm>
          <a:prstGeom prst="rect">
            <a:avLst/>
          </a:prstGeom>
        </p:spPr>
        <p:txBody>
          <a:bodyPr lIns="0" tIns="0" rIns="0" bIns="0" rtlCol="0" anchor="t">
            <a:spAutoFit/>
          </a:bodyPr>
          <a:lstStyle/>
          <a:p>
            <a:pPr marL="626101" lvl="1" indent="-313050">
              <a:lnSpc>
                <a:spcPts val="4059"/>
              </a:lnSpc>
              <a:buFont typeface="Arial"/>
              <a:buChar char="•"/>
            </a:pPr>
            <a:r>
              <a:rPr lang="en-US" sz="2899">
                <a:solidFill>
                  <a:srgbClr val="545454"/>
                </a:solidFill>
                <a:latin typeface="Inter"/>
              </a:rPr>
              <a:t>Focus on the work you most like doing, work that you wouldn’t mind “doing for free”</a:t>
            </a:r>
          </a:p>
          <a:p>
            <a:pPr marL="626101" lvl="1" indent="-313050">
              <a:lnSpc>
                <a:spcPts val="4059"/>
              </a:lnSpc>
              <a:buFont typeface="Arial"/>
              <a:buChar char="•"/>
            </a:pPr>
            <a:r>
              <a:rPr lang="en-US" sz="2899">
                <a:solidFill>
                  <a:srgbClr val="545454"/>
                </a:solidFill>
                <a:latin typeface="Inter"/>
              </a:rPr>
              <a:t>Use your time; don’t let it use you</a:t>
            </a:r>
          </a:p>
          <a:p>
            <a:pPr marL="626101" lvl="1" indent="-313050">
              <a:lnSpc>
                <a:spcPts val="4059"/>
              </a:lnSpc>
              <a:buFont typeface="Arial"/>
              <a:buChar char="•"/>
            </a:pPr>
            <a:r>
              <a:rPr lang="en-US" sz="2899">
                <a:solidFill>
                  <a:srgbClr val="545454"/>
                </a:solidFill>
                <a:latin typeface="Inter"/>
              </a:rPr>
              <a:t>Build friendships at work</a:t>
            </a:r>
          </a:p>
          <a:p>
            <a:pPr marL="626101" lvl="1" indent="-313050">
              <a:lnSpc>
                <a:spcPts val="4059"/>
              </a:lnSpc>
              <a:buFont typeface="Arial"/>
              <a:buChar char="•"/>
            </a:pPr>
            <a:r>
              <a:rPr lang="en-US" sz="2899">
                <a:solidFill>
                  <a:srgbClr val="545454"/>
                </a:solidFill>
                <a:latin typeface="Inter"/>
              </a:rPr>
              <a:t>Schedule open time into your work life</a:t>
            </a:r>
          </a:p>
          <a:p>
            <a:pPr marL="626101" lvl="1" indent="-313050">
              <a:lnSpc>
                <a:spcPts val="4059"/>
              </a:lnSpc>
              <a:buFont typeface="Arial"/>
              <a:buChar char="•"/>
            </a:pPr>
            <a:r>
              <a:rPr lang="en-US" sz="2899">
                <a:solidFill>
                  <a:srgbClr val="545454"/>
                </a:solidFill>
                <a:latin typeface="Inter"/>
              </a:rPr>
              <a:t>Learn to say no sometimes</a:t>
            </a:r>
          </a:p>
          <a:p>
            <a:pPr marL="626101" lvl="1" indent="-313050">
              <a:lnSpc>
                <a:spcPts val="4059"/>
              </a:lnSpc>
              <a:buFont typeface="Arial"/>
              <a:buChar char="•"/>
            </a:pPr>
            <a:r>
              <a:rPr lang="en-US" sz="2899">
                <a:solidFill>
                  <a:srgbClr val="545454"/>
                </a:solidFill>
                <a:latin typeface="Inter"/>
              </a:rPr>
              <a:t>Create a work environment that pleases you</a:t>
            </a:r>
          </a:p>
          <a:p>
            <a:pPr marL="626101" lvl="1" indent="-313050">
              <a:lnSpc>
                <a:spcPts val="4059"/>
              </a:lnSpc>
              <a:buFont typeface="Arial"/>
              <a:buChar char="•"/>
            </a:pPr>
            <a:r>
              <a:rPr lang="en-US" sz="2899">
                <a:solidFill>
                  <a:srgbClr val="545454"/>
                </a:solidFill>
                <a:latin typeface="Inter"/>
              </a:rPr>
              <a:t>Look for the positives in your job</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34075" r="8466"/>
          <a:stretch>
            <a:fillRect/>
          </a:stretch>
        </p:blipFill>
        <p:spPr>
          <a:xfrm>
            <a:off x="1028700" y="1028700"/>
            <a:ext cx="7092882" cy="8229600"/>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50583" y="8281436"/>
            <a:ext cx="1285930" cy="1442164"/>
          </a:xfrm>
          <a:prstGeom prst="rect">
            <a:avLst/>
          </a:prstGeom>
        </p:spPr>
      </p:pic>
      <p:pic>
        <p:nvPicPr>
          <p:cNvPr id="4" name="Picture 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18304" y="-122271"/>
            <a:ext cx="2416721" cy="2349254"/>
          </a:xfrm>
          <a:prstGeom prst="rect">
            <a:avLst/>
          </a:prstGeom>
        </p:spPr>
      </p:pic>
      <p:sp>
        <p:nvSpPr>
          <p:cNvPr id="5" name="TextBox 5"/>
          <p:cNvSpPr txBox="1"/>
          <p:nvPr/>
        </p:nvSpPr>
        <p:spPr>
          <a:xfrm>
            <a:off x="9613740" y="1331633"/>
            <a:ext cx="5415656" cy="7239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BURNOUT</a:t>
            </a:r>
          </a:p>
        </p:txBody>
      </p:sp>
      <p:sp>
        <p:nvSpPr>
          <p:cNvPr id="6" name="TextBox 6"/>
          <p:cNvSpPr txBox="1"/>
          <p:nvPr/>
        </p:nvSpPr>
        <p:spPr>
          <a:xfrm>
            <a:off x="9144000" y="2529971"/>
            <a:ext cx="7645560" cy="6777990"/>
          </a:xfrm>
          <a:prstGeom prst="rect">
            <a:avLst/>
          </a:prstGeom>
        </p:spPr>
        <p:txBody>
          <a:bodyPr lIns="0" tIns="0" rIns="0" bIns="0" rtlCol="0" anchor="t">
            <a:spAutoFit/>
          </a:bodyPr>
          <a:lstStyle/>
          <a:p>
            <a:pPr marL="561337" lvl="1" indent="-280669">
              <a:lnSpc>
                <a:spcPts val="3899"/>
              </a:lnSpc>
              <a:buFont typeface="Arial"/>
              <a:buChar char="•"/>
            </a:pPr>
            <a:r>
              <a:rPr lang="en-US" sz="2599">
                <a:solidFill>
                  <a:srgbClr val="545454"/>
                </a:solidFill>
                <a:latin typeface="Inter"/>
              </a:rPr>
              <a:t>Adverse stress reaction to work with psychological, psychophysiological, and behavioural components</a:t>
            </a:r>
          </a:p>
          <a:p>
            <a:pPr>
              <a:lnSpc>
                <a:spcPts val="3899"/>
              </a:lnSpc>
            </a:pPr>
            <a:endParaRPr lang="en-US" sz="2599">
              <a:solidFill>
                <a:srgbClr val="545454"/>
              </a:solidFill>
              <a:latin typeface="Inter"/>
            </a:endParaRPr>
          </a:p>
          <a:p>
            <a:pPr marL="561337" lvl="1" indent="-280669">
              <a:lnSpc>
                <a:spcPts val="3899"/>
              </a:lnSpc>
              <a:buFont typeface="Arial"/>
              <a:buChar char="•"/>
            </a:pPr>
            <a:r>
              <a:rPr lang="en-US" sz="2599">
                <a:solidFill>
                  <a:srgbClr val="545454"/>
                </a:solidFill>
                <a:latin typeface="Inter"/>
              </a:rPr>
              <a:t>Symptoms include:</a:t>
            </a:r>
          </a:p>
          <a:p>
            <a:pPr marL="1122675" lvl="2" indent="-374225">
              <a:lnSpc>
                <a:spcPts val="3899"/>
              </a:lnSpc>
              <a:buFont typeface="Arial"/>
              <a:buChar char="⚬"/>
            </a:pPr>
            <a:r>
              <a:rPr lang="en-US" sz="2599">
                <a:solidFill>
                  <a:srgbClr val="545454"/>
                </a:solidFill>
                <a:latin typeface="Inter"/>
              </a:rPr>
              <a:t>Diminished sense of humour</a:t>
            </a:r>
          </a:p>
          <a:p>
            <a:pPr marL="1122675" lvl="2" indent="-374225">
              <a:lnSpc>
                <a:spcPts val="3899"/>
              </a:lnSpc>
              <a:buFont typeface="Arial"/>
              <a:buChar char="⚬"/>
            </a:pPr>
            <a:r>
              <a:rPr lang="en-US" sz="2599">
                <a:solidFill>
                  <a:srgbClr val="545454"/>
                </a:solidFill>
                <a:latin typeface="Inter"/>
              </a:rPr>
              <a:t>Skipping rest and meals</a:t>
            </a:r>
          </a:p>
          <a:p>
            <a:pPr marL="1122675" lvl="2" indent="-374225">
              <a:lnSpc>
                <a:spcPts val="3899"/>
              </a:lnSpc>
              <a:buFont typeface="Arial"/>
              <a:buChar char="⚬"/>
            </a:pPr>
            <a:r>
              <a:rPr lang="en-US" sz="2599">
                <a:solidFill>
                  <a:srgbClr val="545454"/>
                </a:solidFill>
                <a:latin typeface="Inter"/>
              </a:rPr>
              <a:t>Increased overtime/no vacation</a:t>
            </a:r>
          </a:p>
          <a:p>
            <a:pPr marL="1122675" lvl="2" indent="-374225">
              <a:lnSpc>
                <a:spcPts val="3899"/>
              </a:lnSpc>
              <a:buFont typeface="Arial"/>
              <a:buChar char="⚬"/>
            </a:pPr>
            <a:r>
              <a:rPr lang="en-US" sz="2599">
                <a:solidFill>
                  <a:srgbClr val="545454"/>
                </a:solidFill>
                <a:latin typeface="Inter"/>
              </a:rPr>
              <a:t>Increased physical complaints</a:t>
            </a:r>
          </a:p>
          <a:p>
            <a:pPr marL="1122675" lvl="2" indent="-374225">
              <a:lnSpc>
                <a:spcPts val="3899"/>
              </a:lnSpc>
              <a:buFont typeface="Arial"/>
              <a:buChar char="⚬"/>
            </a:pPr>
            <a:r>
              <a:rPr lang="en-US" sz="2599">
                <a:solidFill>
                  <a:srgbClr val="545454"/>
                </a:solidFill>
                <a:latin typeface="Inter"/>
              </a:rPr>
              <a:t>Social withdrawal</a:t>
            </a:r>
          </a:p>
          <a:p>
            <a:pPr marL="1122675" lvl="2" indent="-374225">
              <a:lnSpc>
                <a:spcPts val="3899"/>
              </a:lnSpc>
              <a:buFont typeface="Arial"/>
              <a:buChar char="⚬"/>
            </a:pPr>
            <a:r>
              <a:rPr lang="en-US" sz="2599">
                <a:solidFill>
                  <a:srgbClr val="545454"/>
                </a:solidFill>
                <a:latin typeface="Inter"/>
              </a:rPr>
              <a:t>Changed job performance</a:t>
            </a:r>
          </a:p>
          <a:p>
            <a:pPr marL="1122675" lvl="2" indent="-374225">
              <a:lnSpc>
                <a:spcPts val="3899"/>
              </a:lnSpc>
              <a:buFont typeface="Arial"/>
              <a:buChar char="⚬"/>
            </a:pPr>
            <a:r>
              <a:rPr lang="en-US" sz="2599">
                <a:solidFill>
                  <a:srgbClr val="545454"/>
                </a:solidFill>
                <a:latin typeface="Inter"/>
              </a:rPr>
              <a:t>Self-medication</a:t>
            </a:r>
          </a:p>
          <a:p>
            <a:pPr marL="1122675" lvl="2" indent="-374225">
              <a:lnSpc>
                <a:spcPts val="3899"/>
              </a:lnSpc>
              <a:buFont typeface="Arial"/>
              <a:buChar char="⚬"/>
            </a:pPr>
            <a:r>
              <a:rPr lang="en-US" sz="2599">
                <a:solidFill>
                  <a:srgbClr val="545454"/>
                </a:solidFill>
                <a:latin typeface="Inter"/>
              </a:rPr>
              <a:t>Internal changes</a:t>
            </a:r>
          </a:p>
          <a:p>
            <a:pPr>
              <a:lnSpc>
                <a:spcPts val="3899"/>
              </a:lnSpc>
            </a:pPr>
            <a:endParaRPr lang="en-US" sz="2599">
              <a:solidFill>
                <a:srgbClr val="545454"/>
              </a:solidFill>
              <a:latin typeface="Inter"/>
            </a:endParaRPr>
          </a:p>
        </p:txBody>
      </p:sp>
      <p:pic>
        <p:nvPicPr>
          <p:cNvPr id="7" name="Recording (3)">
            <a:hlinkClick r:id="" action="ppaction://media"/>
            <a:extLst>
              <a:ext uri="{FF2B5EF4-FFF2-40B4-BE49-F238E27FC236}">
                <a16:creationId xmlns:a16="http://schemas.microsoft.com/office/drawing/2014/main" id="{0324BB34-C323-C730-8689-BEBD1435969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4412708" y="132188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Online Media 1" descr="code-fi / lofi beats to code/relax to">
            <a:hlinkClick r:id="" action="ppaction://media"/>
            <a:extLst>
              <a:ext uri="{FF2B5EF4-FFF2-40B4-BE49-F238E27FC236}">
                <a16:creationId xmlns:a16="http://schemas.microsoft.com/office/drawing/2014/main" id="{E96F3C33-24FB-D724-4AC3-12E3B4AA5F2F}"/>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9011" r="13458"/>
          <a:stretch>
            <a:fillRect/>
          </a:stretch>
        </p:blipFill>
        <p:spPr>
          <a:xfrm>
            <a:off x="1028700" y="1028700"/>
            <a:ext cx="7092882" cy="82296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50583" y="8281436"/>
            <a:ext cx="1285930" cy="1442164"/>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218304" y="-122271"/>
            <a:ext cx="2416721" cy="2349254"/>
          </a:xfrm>
          <a:prstGeom prst="rect">
            <a:avLst/>
          </a:prstGeom>
        </p:spPr>
      </p:pic>
      <p:sp>
        <p:nvSpPr>
          <p:cNvPr id="5" name="TextBox 5"/>
          <p:cNvSpPr txBox="1"/>
          <p:nvPr/>
        </p:nvSpPr>
        <p:spPr>
          <a:xfrm>
            <a:off x="9462115" y="1052356"/>
            <a:ext cx="5415656" cy="14478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COMBAT BURNOUT</a:t>
            </a:r>
          </a:p>
        </p:txBody>
      </p:sp>
      <p:sp>
        <p:nvSpPr>
          <p:cNvPr id="6" name="TextBox 6"/>
          <p:cNvSpPr txBox="1"/>
          <p:nvPr/>
        </p:nvSpPr>
        <p:spPr>
          <a:xfrm>
            <a:off x="8636513" y="2935038"/>
            <a:ext cx="8622787" cy="6789421"/>
          </a:xfrm>
          <a:prstGeom prst="rect">
            <a:avLst/>
          </a:prstGeom>
        </p:spPr>
        <p:txBody>
          <a:bodyPr lIns="0" tIns="0" rIns="0" bIns="0" rtlCol="0" anchor="t">
            <a:spAutoFit/>
          </a:bodyPr>
          <a:lstStyle/>
          <a:p>
            <a:pPr marL="604516" lvl="1" indent="-302258">
              <a:lnSpc>
                <a:spcPts val="4199"/>
              </a:lnSpc>
              <a:buFont typeface="Arial"/>
              <a:buChar char="•"/>
            </a:pPr>
            <a:r>
              <a:rPr lang="en-US" sz="2799">
                <a:solidFill>
                  <a:srgbClr val="545454"/>
                </a:solidFill>
                <a:latin typeface="Inter"/>
              </a:rPr>
              <a:t>Recognize the warning signs</a:t>
            </a:r>
          </a:p>
          <a:p>
            <a:pPr marL="604516" lvl="1" indent="-302258">
              <a:lnSpc>
                <a:spcPts val="4199"/>
              </a:lnSpc>
              <a:buFont typeface="Arial"/>
              <a:buChar char="•"/>
            </a:pPr>
            <a:r>
              <a:rPr lang="en-US" sz="2799">
                <a:solidFill>
                  <a:srgbClr val="545454"/>
                </a:solidFill>
                <a:latin typeface="Inter"/>
              </a:rPr>
              <a:t>Disconnect from your work devices</a:t>
            </a:r>
          </a:p>
          <a:p>
            <a:pPr marL="604516" lvl="1" indent="-302258">
              <a:lnSpc>
                <a:spcPts val="4199"/>
              </a:lnSpc>
              <a:buFont typeface="Arial"/>
              <a:buChar char="•"/>
            </a:pPr>
            <a:r>
              <a:rPr lang="en-US" sz="2799">
                <a:solidFill>
                  <a:srgbClr val="545454"/>
                </a:solidFill>
                <a:latin typeface="Inter"/>
              </a:rPr>
              <a:t>Evaluate your options</a:t>
            </a:r>
          </a:p>
          <a:p>
            <a:pPr marL="1209032" lvl="2" indent="-403011">
              <a:lnSpc>
                <a:spcPts val="4199"/>
              </a:lnSpc>
              <a:buFont typeface="Arial"/>
              <a:buChar char="⚬"/>
            </a:pPr>
            <a:r>
              <a:rPr lang="en-US" sz="2799">
                <a:solidFill>
                  <a:srgbClr val="545454"/>
                </a:solidFill>
                <a:latin typeface="Inter"/>
              </a:rPr>
              <a:t>Discuss concerns with your supervisor to change expectations or create solutions</a:t>
            </a:r>
          </a:p>
          <a:p>
            <a:pPr marL="604516" lvl="1" indent="-302258">
              <a:lnSpc>
                <a:spcPts val="4199"/>
              </a:lnSpc>
              <a:buFont typeface="Arial"/>
              <a:buChar char="•"/>
            </a:pPr>
            <a:r>
              <a:rPr lang="en-US" sz="2799">
                <a:solidFill>
                  <a:srgbClr val="545454"/>
                </a:solidFill>
                <a:latin typeface="Inter"/>
              </a:rPr>
              <a:t>Find something that you feel is interesting to helps you gain more purpose and value</a:t>
            </a:r>
          </a:p>
          <a:p>
            <a:pPr marL="604516" lvl="1" indent="-302258">
              <a:lnSpc>
                <a:spcPts val="4199"/>
              </a:lnSpc>
              <a:buFont typeface="Arial"/>
              <a:buChar char="•"/>
            </a:pPr>
            <a:r>
              <a:rPr lang="en-US" sz="2799">
                <a:solidFill>
                  <a:srgbClr val="545454"/>
                </a:solidFill>
                <a:latin typeface="Inter"/>
              </a:rPr>
              <a:t>Take regular breaks during the workday</a:t>
            </a:r>
          </a:p>
          <a:p>
            <a:pPr marL="604516" lvl="1" indent="-302258">
              <a:lnSpc>
                <a:spcPts val="4199"/>
              </a:lnSpc>
              <a:buFont typeface="Arial"/>
              <a:buChar char="•"/>
            </a:pPr>
            <a:r>
              <a:rPr lang="en-US" sz="2799">
                <a:solidFill>
                  <a:srgbClr val="545454"/>
                </a:solidFill>
                <a:latin typeface="Inter"/>
              </a:rPr>
              <a:t>Create a support group</a:t>
            </a:r>
          </a:p>
          <a:p>
            <a:pPr marL="1209032" lvl="2" indent="-403011">
              <a:lnSpc>
                <a:spcPts val="4199"/>
              </a:lnSpc>
              <a:buFont typeface="Arial"/>
              <a:buChar char="⚬"/>
            </a:pPr>
            <a:r>
              <a:rPr lang="en-US" sz="2799">
                <a:solidFill>
                  <a:srgbClr val="545454"/>
                </a:solidFill>
                <a:latin typeface="Inter"/>
              </a:rPr>
              <a:t>Reach out to co-workers, friends or loved ones, see if there's resources at work</a:t>
            </a:r>
          </a:p>
          <a:p>
            <a:pPr>
              <a:lnSpc>
                <a:spcPts val="4199"/>
              </a:lnSpc>
            </a:pPr>
            <a:endParaRPr lang="en-US" sz="2799">
              <a:solidFill>
                <a:srgbClr val="545454"/>
              </a:solidFill>
              <a:latin typeface="Inter"/>
            </a:endParaRPr>
          </a:p>
          <a:p>
            <a:pPr>
              <a:lnSpc>
                <a:spcPts val="4199"/>
              </a:lnSpc>
            </a:pPr>
            <a:endParaRPr lang="en-US" sz="2799">
              <a:solidFill>
                <a:srgbClr val="545454"/>
              </a:solidFill>
              <a:latin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Online Media 1" descr="What Happens to Cause Burnout? Understanding Burnout from Work, Virtual Work From Home and More">
            <a:hlinkClick r:id="" action="ppaction://media"/>
            <a:extLst>
              <a:ext uri="{FF2B5EF4-FFF2-40B4-BE49-F238E27FC236}">
                <a16:creationId xmlns:a16="http://schemas.microsoft.com/office/drawing/2014/main" id="{CBBFF6D8-0F7B-89C0-A01A-40DF694ED280}"/>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srcRect l="32197" r="10380"/>
          <a:stretch>
            <a:fillRect/>
          </a:stretch>
        </p:blipFill>
        <p:spPr>
          <a:xfrm>
            <a:off x="1028700" y="1028700"/>
            <a:ext cx="7092882" cy="8229600"/>
          </a:xfrm>
          <a:prstGeom prst="rect">
            <a:avLst/>
          </a:prstGeom>
        </p:spPr>
      </p:pic>
      <p:pic>
        <p:nvPicPr>
          <p:cNvPr id="3" name="Picture 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350583" y="8281436"/>
            <a:ext cx="1285930" cy="1442164"/>
          </a:xfrm>
          <a:prstGeom prst="rect">
            <a:avLst/>
          </a:prstGeom>
        </p:spPr>
      </p:pic>
      <p:sp>
        <p:nvSpPr>
          <p:cNvPr id="4" name="TextBox 4"/>
          <p:cNvSpPr txBox="1"/>
          <p:nvPr/>
        </p:nvSpPr>
        <p:spPr>
          <a:xfrm>
            <a:off x="9144000" y="1052356"/>
            <a:ext cx="8115300" cy="21717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GENDER AND OCCUPATIONAL STRESS</a:t>
            </a:r>
          </a:p>
        </p:txBody>
      </p:sp>
      <p:sp>
        <p:nvSpPr>
          <p:cNvPr id="5" name="TextBox 5"/>
          <p:cNvSpPr txBox="1"/>
          <p:nvPr/>
        </p:nvSpPr>
        <p:spPr>
          <a:xfrm>
            <a:off x="8636513" y="3497579"/>
            <a:ext cx="8622787" cy="3646171"/>
          </a:xfrm>
          <a:prstGeom prst="rect">
            <a:avLst/>
          </a:prstGeom>
        </p:spPr>
        <p:txBody>
          <a:bodyPr lIns="0" tIns="0" rIns="0" bIns="0" rtlCol="0" anchor="t">
            <a:spAutoFit/>
          </a:bodyPr>
          <a:lstStyle/>
          <a:p>
            <a:pPr marL="604516" lvl="1" indent="-302258">
              <a:lnSpc>
                <a:spcPts val="4199"/>
              </a:lnSpc>
              <a:buFont typeface="Arial"/>
              <a:buChar char="•"/>
            </a:pPr>
            <a:r>
              <a:rPr lang="en-US" sz="2799">
                <a:solidFill>
                  <a:srgbClr val="545454"/>
                </a:solidFill>
                <a:latin typeface="Inter"/>
              </a:rPr>
              <a:t>Stressors that particularly affect women include:</a:t>
            </a:r>
          </a:p>
          <a:p>
            <a:pPr marL="1209032" lvl="2" indent="-403011">
              <a:lnSpc>
                <a:spcPts val="4199"/>
              </a:lnSpc>
              <a:buFont typeface="Arial"/>
              <a:buChar char="⚬"/>
            </a:pPr>
            <a:r>
              <a:rPr lang="en-US" sz="2799">
                <a:solidFill>
                  <a:srgbClr val="545454"/>
                </a:solidFill>
                <a:latin typeface="Inter"/>
              </a:rPr>
              <a:t>Career blocks</a:t>
            </a:r>
          </a:p>
          <a:p>
            <a:pPr marL="1209032" lvl="2" indent="-403011">
              <a:lnSpc>
                <a:spcPts val="4199"/>
              </a:lnSpc>
              <a:buFont typeface="Arial"/>
              <a:buChar char="⚬"/>
            </a:pPr>
            <a:r>
              <a:rPr lang="en-US" sz="2799">
                <a:solidFill>
                  <a:srgbClr val="545454"/>
                </a:solidFill>
                <a:latin typeface="Inter"/>
              </a:rPr>
              <a:t>Male-dominated climate</a:t>
            </a:r>
          </a:p>
          <a:p>
            <a:pPr marL="1209032" lvl="2" indent="-403011">
              <a:lnSpc>
                <a:spcPts val="4199"/>
              </a:lnSpc>
              <a:buFont typeface="Arial"/>
              <a:buChar char="⚬"/>
            </a:pPr>
            <a:r>
              <a:rPr lang="en-US" sz="2799">
                <a:solidFill>
                  <a:srgbClr val="545454"/>
                </a:solidFill>
                <a:latin typeface="Inter"/>
              </a:rPr>
              <a:t>Gender stereotyping</a:t>
            </a:r>
          </a:p>
          <a:p>
            <a:pPr marL="1209032" lvl="2" indent="-403011">
              <a:lnSpc>
                <a:spcPts val="4199"/>
              </a:lnSpc>
              <a:buFont typeface="Arial"/>
              <a:buChar char="⚬"/>
            </a:pPr>
            <a:r>
              <a:rPr lang="en-US" sz="2799">
                <a:solidFill>
                  <a:srgbClr val="545454"/>
                </a:solidFill>
                <a:latin typeface="Inter"/>
              </a:rPr>
              <a:t>Lack of role models</a:t>
            </a:r>
          </a:p>
          <a:p>
            <a:pPr>
              <a:lnSpc>
                <a:spcPts val="4199"/>
              </a:lnSpc>
            </a:pPr>
            <a:endParaRPr lang="en-US" sz="2799">
              <a:solidFill>
                <a:srgbClr val="545454"/>
              </a:solidFill>
              <a:latin typeface="Inter"/>
            </a:endParaRPr>
          </a:p>
        </p:txBody>
      </p:sp>
      <p:pic>
        <p:nvPicPr>
          <p:cNvPr id="6" name="Recording">
            <a:hlinkClick r:id="" action="ppaction://media"/>
            <a:extLst>
              <a:ext uri="{FF2B5EF4-FFF2-40B4-BE49-F238E27FC236}">
                <a16:creationId xmlns:a16="http://schemas.microsoft.com/office/drawing/2014/main" id="{8ACD5AEE-FBB4-9BC3-0968-5B75ED28A93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4706600" y="4694229"/>
            <a:ext cx="609600" cy="609600"/>
          </a:xfrm>
          <a:prstGeom prst="rect">
            <a:avLst/>
          </a:prstGeom>
        </p:spPr>
      </p:pic>
      <p:pic>
        <p:nvPicPr>
          <p:cNvPr id="7" name="Recording (2)">
            <a:hlinkClick r:id="" action="ppaction://media"/>
            <a:extLst>
              <a:ext uri="{FF2B5EF4-FFF2-40B4-BE49-F238E27FC236}">
                <a16:creationId xmlns:a16="http://schemas.microsoft.com/office/drawing/2014/main" id="{FE975537-F613-CC49-0B41-722F84D53378}"/>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3716000" y="63627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8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100000">
                <p:cTn id="12"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1288" r="21288"/>
          <a:stretch>
            <a:fillRect/>
          </a:stretch>
        </p:blipFill>
        <p:spPr>
          <a:xfrm>
            <a:off x="1028700" y="1028700"/>
            <a:ext cx="7092882" cy="82296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50583" y="8281436"/>
            <a:ext cx="1285930" cy="1442164"/>
          </a:xfrm>
          <a:prstGeom prst="rect">
            <a:avLst/>
          </a:prstGeom>
        </p:spPr>
      </p:pic>
      <p:sp>
        <p:nvSpPr>
          <p:cNvPr id="4" name="TextBox 4"/>
          <p:cNvSpPr txBox="1"/>
          <p:nvPr/>
        </p:nvSpPr>
        <p:spPr>
          <a:xfrm>
            <a:off x="9144000" y="1052356"/>
            <a:ext cx="8115300" cy="21717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WOMEN AND WORK OUTSIDE THE HOME</a:t>
            </a:r>
          </a:p>
        </p:txBody>
      </p:sp>
      <p:sp>
        <p:nvSpPr>
          <p:cNvPr id="5" name="TextBox 5"/>
          <p:cNvSpPr txBox="1"/>
          <p:nvPr/>
        </p:nvSpPr>
        <p:spPr>
          <a:xfrm>
            <a:off x="8636513" y="3587515"/>
            <a:ext cx="8622787" cy="5217796"/>
          </a:xfrm>
          <a:prstGeom prst="rect">
            <a:avLst/>
          </a:prstGeom>
        </p:spPr>
        <p:txBody>
          <a:bodyPr lIns="0" tIns="0" rIns="0" bIns="0" rtlCol="0" anchor="t">
            <a:spAutoFit/>
          </a:bodyPr>
          <a:lstStyle/>
          <a:p>
            <a:pPr marL="604516" lvl="1" indent="-302258">
              <a:lnSpc>
                <a:spcPts val="4199"/>
              </a:lnSpc>
              <a:buFont typeface="Arial"/>
              <a:buChar char="•"/>
            </a:pPr>
            <a:r>
              <a:rPr lang="en-US" sz="2799">
                <a:solidFill>
                  <a:srgbClr val="545454"/>
                </a:solidFill>
                <a:latin typeface="Inter"/>
              </a:rPr>
              <a:t>Females are more educated than males, yet it does not reflect in the workplace</a:t>
            </a:r>
          </a:p>
          <a:p>
            <a:pPr marL="604516" lvl="1" indent="-302258">
              <a:lnSpc>
                <a:spcPts val="4199"/>
              </a:lnSpc>
              <a:buFont typeface="Arial"/>
              <a:buChar char="•"/>
            </a:pPr>
            <a:r>
              <a:rPr lang="en-US" sz="2799">
                <a:solidFill>
                  <a:srgbClr val="545454"/>
                </a:solidFill>
                <a:latin typeface="Inter"/>
              </a:rPr>
              <a:t>Women are overwhelmingly employed in "traditional" roles:</a:t>
            </a:r>
          </a:p>
          <a:p>
            <a:pPr marL="1209032" lvl="2" indent="-403011">
              <a:lnSpc>
                <a:spcPts val="4199"/>
              </a:lnSpc>
              <a:buFont typeface="Arial"/>
              <a:buChar char="⚬"/>
            </a:pPr>
            <a:r>
              <a:rPr lang="en-US" sz="2799">
                <a:solidFill>
                  <a:srgbClr val="545454"/>
                </a:solidFill>
                <a:latin typeface="Inter"/>
              </a:rPr>
              <a:t>Administrative assistants</a:t>
            </a:r>
          </a:p>
          <a:p>
            <a:pPr marL="1209032" lvl="2" indent="-403011">
              <a:lnSpc>
                <a:spcPts val="4199"/>
              </a:lnSpc>
              <a:buFont typeface="Arial"/>
              <a:buChar char="⚬"/>
            </a:pPr>
            <a:r>
              <a:rPr lang="en-US" sz="2799">
                <a:solidFill>
                  <a:srgbClr val="545454"/>
                </a:solidFill>
                <a:latin typeface="Inter"/>
              </a:rPr>
              <a:t>Housekeeper or house cleaner</a:t>
            </a:r>
          </a:p>
          <a:p>
            <a:pPr marL="1209032" lvl="2" indent="-403011">
              <a:lnSpc>
                <a:spcPts val="4199"/>
              </a:lnSpc>
              <a:buFont typeface="Arial"/>
              <a:buChar char="⚬"/>
            </a:pPr>
            <a:r>
              <a:rPr lang="en-US" sz="2799">
                <a:solidFill>
                  <a:srgbClr val="545454"/>
                </a:solidFill>
                <a:latin typeface="Inter"/>
              </a:rPr>
              <a:t>Social assistance, nursing</a:t>
            </a:r>
          </a:p>
          <a:p>
            <a:pPr marL="1209032" lvl="2" indent="-403011">
              <a:lnSpc>
                <a:spcPts val="4199"/>
              </a:lnSpc>
              <a:buFont typeface="Arial"/>
              <a:buChar char="⚬"/>
            </a:pPr>
            <a:r>
              <a:rPr lang="en-US" sz="2799">
                <a:solidFill>
                  <a:srgbClr val="545454"/>
                </a:solidFill>
                <a:latin typeface="Inter"/>
              </a:rPr>
              <a:t>Cashiers</a:t>
            </a:r>
          </a:p>
          <a:p>
            <a:pPr marL="1209032" lvl="2" indent="-403011">
              <a:lnSpc>
                <a:spcPts val="4199"/>
              </a:lnSpc>
              <a:buFont typeface="Arial"/>
              <a:buChar char="⚬"/>
            </a:pPr>
            <a:r>
              <a:rPr lang="en-US" sz="2799">
                <a:solidFill>
                  <a:srgbClr val="545454"/>
                </a:solidFill>
                <a:latin typeface="Inter"/>
              </a:rPr>
              <a:t>Child care</a:t>
            </a:r>
          </a:p>
          <a:p>
            <a:pPr>
              <a:lnSpc>
                <a:spcPts val="4199"/>
              </a:lnSpc>
            </a:pPr>
            <a:endParaRPr lang="en-US" sz="2799">
              <a:solidFill>
                <a:srgbClr val="545454"/>
              </a:solidFill>
              <a:latin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Online Media 1" descr="The Second Shift: Arlie Hochschild">
            <a:hlinkClick r:id="" action="ppaction://media"/>
            <a:extLst>
              <a:ext uri="{FF2B5EF4-FFF2-40B4-BE49-F238E27FC236}">
                <a16:creationId xmlns:a16="http://schemas.microsoft.com/office/drawing/2014/main" id="{007FD311-0D48-D375-19CB-680BFB776C08}"/>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1234" r="21234"/>
          <a:stretch>
            <a:fillRect/>
          </a:stretch>
        </p:blipFill>
        <p:spPr>
          <a:xfrm>
            <a:off x="1028700" y="1028700"/>
            <a:ext cx="7092882" cy="8229600"/>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50583" y="8281436"/>
            <a:ext cx="1285930" cy="1442164"/>
          </a:xfrm>
          <a:prstGeom prst="rect">
            <a:avLst/>
          </a:prstGeom>
        </p:spPr>
      </p:pic>
      <p:sp>
        <p:nvSpPr>
          <p:cNvPr id="4" name="TextBox 4"/>
          <p:cNvSpPr txBox="1"/>
          <p:nvPr/>
        </p:nvSpPr>
        <p:spPr>
          <a:xfrm>
            <a:off x="9144000" y="1052356"/>
            <a:ext cx="8115300" cy="21717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FAMILY FRIENDLY WORKPLACE POLICIES</a:t>
            </a:r>
          </a:p>
        </p:txBody>
      </p:sp>
      <p:sp>
        <p:nvSpPr>
          <p:cNvPr id="5" name="TextBox 5"/>
          <p:cNvSpPr txBox="1"/>
          <p:nvPr/>
        </p:nvSpPr>
        <p:spPr>
          <a:xfrm>
            <a:off x="8636513" y="3587515"/>
            <a:ext cx="8622787" cy="5591176"/>
          </a:xfrm>
          <a:prstGeom prst="rect">
            <a:avLst/>
          </a:prstGeom>
        </p:spPr>
        <p:txBody>
          <a:bodyPr lIns="0" tIns="0" rIns="0" bIns="0" rtlCol="0" anchor="t">
            <a:spAutoFit/>
          </a:bodyPr>
          <a:lstStyle/>
          <a:p>
            <a:pPr marL="647695" lvl="1" indent="-323848">
              <a:lnSpc>
                <a:spcPts val="4499"/>
              </a:lnSpc>
              <a:buFont typeface="Arial"/>
              <a:buChar char="•"/>
            </a:pPr>
            <a:r>
              <a:rPr lang="en-US" sz="2999">
                <a:solidFill>
                  <a:srgbClr val="545454"/>
                </a:solidFill>
                <a:latin typeface="Inter"/>
              </a:rPr>
              <a:t>Job-sharing</a:t>
            </a:r>
          </a:p>
          <a:p>
            <a:pPr marL="647695" lvl="1" indent="-323848">
              <a:lnSpc>
                <a:spcPts val="4499"/>
              </a:lnSpc>
              <a:buFont typeface="Arial"/>
              <a:buChar char="•"/>
            </a:pPr>
            <a:r>
              <a:rPr lang="en-US" sz="2999">
                <a:solidFill>
                  <a:srgbClr val="545454"/>
                </a:solidFill>
                <a:latin typeface="Inter"/>
              </a:rPr>
              <a:t>Flexible work schedules</a:t>
            </a:r>
          </a:p>
          <a:p>
            <a:pPr marL="647695" lvl="1" indent="-323848">
              <a:lnSpc>
                <a:spcPts val="4499"/>
              </a:lnSpc>
              <a:buFont typeface="Arial"/>
              <a:buChar char="•"/>
            </a:pPr>
            <a:r>
              <a:rPr lang="en-US" sz="2999">
                <a:solidFill>
                  <a:srgbClr val="545454"/>
                </a:solidFill>
                <a:latin typeface="Inter"/>
              </a:rPr>
              <a:t>Parental leave</a:t>
            </a:r>
          </a:p>
          <a:p>
            <a:pPr marL="647695" lvl="1" indent="-323848">
              <a:lnSpc>
                <a:spcPts val="4499"/>
              </a:lnSpc>
              <a:buFont typeface="Arial"/>
              <a:buChar char="•"/>
            </a:pPr>
            <a:r>
              <a:rPr lang="en-US" sz="2999">
                <a:solidFill>
                  <a:srgbClr val="545454"/>
                </a:solidFill>
                <a:latin typeface="Inter"/>
              </a:rPr>
              <a:t>Remote work</a:t>
            </a:r>
          </a:p>
          <a:p>
            <a:pPr marL="647695" lvl="1" indent="-323848">
              <a:lnSpc>
                <a:spcPts val="4499"/>
              </a:lnSpc>
              <a:buFont typeface="Arial"/>
              <a:buChar char="•"/>
            </a:pPr>
            <a:r>
              <a:rPr lang="en-US" sz="2999">
                <a:solidFill>
                  <a:srgbClr val="545454"/>
                </a:solidFill>
                <a:latin typeface="Inter"/>
              </a:rPr>
              <a:t>Family medical leave</a:t>
            </a:r>
          </a:p>
          <a:p>
            <a:pPr marL="647695" lvl="1" indent="-323848">
              <a:lnSpc>
                <a:spcPts val="4499"/>
              </a:lnSpc>
              <a:buFont typeface="Arial"/>
              <a:buChar char="•"/>
            </a:pPr>
            <a:r>
              <a:rPr lang="en-US" sz="2999">
                <a:solidFill>
                  <a:srgbClr val="545454"/>
                </a:solidFill>
                <a:latin typeface="Inter"/>
              </a:rPr>
              <a:t>Child and elder care compensation</a:t>
            </a:r>
          </a:p>
          <a:p>
            <a:pPr marL="647695" lvl="1" indent="-323848">
              <a:lnSpc>
                <a:spcPts val="4499"/>
              </a:lnSpc>
              <a:buFont typeface="Arial"/>
              <a:buChar char="•"/>
            </a:pPr>
            <a:r>
              <a:rPr lang="en-US" sz="2999">
                <a:solidFill>
                  <a:srgbClr val="545454"/>
                </a:solidFill>
                <a:latin typeface="Inter"/>
              </a:rPr>
              <a:t>Temporary part-time</a:t>
            </a:r>
          </a:p>
          <a:p>
            <a:pPr marL="647695" lvl="1" indent="-323848">
              <a:lnSpc>
                <a:spcPts val="4499"/>
              </a:lnSpc>
              <a:buFont typeface="Arial"/>
              <a:buChar char="•"/>
            </a:pPr>
            <a:r>
              <a:rPr lang="en-US" sz="2999">
                <a:solidFill>
                  <a:srgbClr val="545454"/>
                </a:solidFill>
                <a:latin typeface="Inter"/>
              </a:rPr>
              <a:t>Flexible start and end times for workday</a:t>
            </a:r>
          </a:p>
          <a:p>
            <a:pPr marL="647695" lvl="1" indent="-323848">
              <a:lnSpc>
                <a:spcPts val="4499"/>
              </a:lnSpc>
              <a:buFont typeface="Arial"/>
              <a:buChar char="•"/>
            </a:pPr>
            <a:r>
              <a:rPr lang="en-US" sz="2999">
                <a:solidFill>
                  <a:srgbClr val="545454"/>
                </a:solidFill>
                <a:latin typeface="Inter"/>
              </a:rPr>
              <a:t>Counselling services</a:t>
            </a:r>
          </a:p>
          <a:p>
            <a:pPr>
              <a:lnSpc>
                <a:spcPts val="4499"/>
              </a:lnSpc>
            </a:pPr>
            <a:endParaRPr lang="en-US" sz="2999">
              <a:solidFill>
                <a:srgbClr val="545454"/>
              </a:solidFill>
              <a:latin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srcRect l="19223" r="19223"/>
          <a:stretch>
            <a:fillRect/>
          </a:stretch>
        </p:blipFill>
        <p:spPr>
          <a:xfrm>
            <a:off x="717756" y="1028700"/>
            <a:ext cx="7092882" cy="8229600"/>
          </a:xfrm>
          <a:prstGeom prst="rect">
            <a:avLst/>
          </a:prstGeom>
        </p:spPr>
      </p:pic>
      <p:pic>
        <p:nvPicPr>
          <p:cNvPr id="3" name="Picture 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350583" y="8281436"/>
            <a:ext cx="1285930" cy="1442164"/>
          </a:xfrm>
          <a:prstGeom prst="rect">
            <a:avLst/>
          </a:prstGeom>
        </p:spPr>
      </p:pic>
      <p:sp>
        <p:nvSpPr>
          <p:cNvPr id="4" name="TextBox 4"/>
          <p:cNvSpPr txBox="1"/>
          <p:nvPr/>
        </p:nvSpPr>
        <p:spPr>
          <a:xfrm>
            <a:off x="8636513" y="1028700"/>
            <a:ext cx="8840836" cy="21717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RACIALIZED GROUPS AND OCCUPATIONAL STRESS</a:t>
            </a:r>
          </a:p>
        </p:txBody>
      </p:sp>
      <p:sp>
        <p:nvSpPr>
          <p:cNvPr id="5" name="TextBox 5"/>
          <p:cNvSpPr txBox="1"/>
          <p:nvPr/>
        </p:nvSpPr>
        <p:spPr>
          <a:xfrm>
            <a:off x="8636513" y="3587515"/>
            <a:ext cx="8622787" cy="6153151"/>
          </a:xfrm>
          <a:prstGeom prst="rect">
            <a:avLst/>
          </a:prstGeom>
        </p:spPr>
        <p:txBody>
          <a:bodyPr lIns="0" tIns="0" rIns="0" bIns="0" rtlCol="0" anchor="t">
            <a:spAutoFit/>
          </a:bodyPr>
          <a:lstStyle/>
          <a:p>
            <a:pPr marL="647695" lvl="1" indent="-323848">
              <a:lnSpc>
                <a:spcPts val="4499"/>
              </a:lnSpc>
              <a:buFont typeface="Arial"/>
              <a:buChar char="•"/>
            </a:pPr>
            <a:r>
              <a:rPr lang="en-US" sz="2999" dirty="0">
                <a:solidFill>
                  <a:srgbClr val="545454"/>
                </a:solidFill>
                <a:latin typeface="Inter Bold"/>
              </a:rPr>
              <a:t>Emotional tax: </a:t>
            </a:r>
            <a:r>
              <a:rPr lang="en-US" sz="2999" dirty="0">
                <a:solidFill>
                  <a:srgbClr val="545454"/>
                </a:solidFill>
                <a:latin typeface="Inter"/>
              </a:rPr>
              <a:t>The combination of feeling different at work because of gender, race and or ethnicity and the associated implications on thriving at work.</a:t>
            </a:r>
          </a:p>
          <a:p>
            <a:pPr marL="647695" lvl="1" indent="-323848">
              <a:lnSpc>
                <a:spcPts val="4499"/>
              </a:lnSpc>
              <a:buFont typeface="Arial"/>
              <a:buChar char="•"/>
            </a:pPr>
            <a:r>
              <a:rPr lang="en-US" sz="2999" dirty="0">
                <a:solidFill>
                  <a:srgbClr val="545454"/>
                </a:solidFill>
                <a:latin typeface="Inter Bold"/>
              </a:rPr>
              <a:t>On guard: </a:t>
            </a:r>
            <a:r>
              <a:rPr lang="en-US" sz="2999" dirty="0">
                <a:solidFill>
                  <a:srgbClr val="545454"/>
                </a:solidFill>
                <a:latin typeface="Inter"/>
              </a:rPr>
              <a:t>Consciously preparing to deal with potential bias or discrimination.</a:t>
            </a:r>
          </a:p>
          <a:p>
            <a:pPr marL="647695" lvl="1" indent="-323848">
              <a:lnSpc>
                <a:spcPts val="4499"/>
              </a:lnSpc>
              <a:buFont typeface="Arial"/>
              <a:buChar char="•"/>
            </a:pPr>
            <a:r>
              <a:rPr lang="en-US" sz="2999" dirty="0">
                <a:solidFill>
                  <a:srgbClr val="545454"/>
                </a:solidFill>
                <a:latin typeface="Inter Bold"/>
              </a:rPr>
              <a:t>Workplace Racial Trauma:</a:t>
            </a:r>
            <a:r>
              <a:rPr lang="en-US" sz="2999" dirty="0">
                <a:solidFill>
                  <a:srgbClr val="545454"/>
                </a:solidFill>
                <a:latin typeface="Inter"/>
              </a:rPr>
              <a:t> Microaggressions and macroaggressions that perpetuate racism and stereotypes and oppression</a:t>
            </a:r>
          </a:p>
          <a:p>
            <a:pPr>
              <a:lnSpc>
                <a:spcPts val="4499"/>
              </a:lnSpc>
            </a:pPr>
            <a:endParaRPr lang="en-US" sz="2999" dirty="0">
              <a:solidFill>
                <a:srgbClr val="545454"/>
              </a:solidFill>
              <a:latin typeface="Inter"/>
            </a:endParaRPr>
          </a:p>
        </p:txBody>
      </p:sp>
      <p:pic>
        <p:nvPicPr>
          <p:cNvPr id="7" name="Recording">
            <a:hlinkClick r:id="" action="ppaction://media"/>
            <a:extLst>
              <a:ext uri="{FF2B5EF4-FFF2-40B4-BE49-F238E27FC236}">
                <a16:creationId xmlns:a16="http://schemas.microsoft.com/office/drawing/2014/main" id="{F9F0ED8B-2F16-BF69-2340-3367194F292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6983681" y="4838700"/>
            <a:ext cx="609600" cy="609600"/>
          </a:xfrm>
          <a:prstGeom prst="rect">
            <a:avLst/>
          </a:prstGeom>
        </p:spPr>
      </p:pic>
      <p:pic>
        <p:nvPicPr>
          <p:cNvPr id="8" name="Recording (6)">
            <a:hlinkClick r:id="" action="ppaction://media"/>
            <a:extLst>
              <a:ext uri="{FF2B5EF4-FFF2-40B4-BE49-F238E27FC236}">
                <a16:creationId xmlns:a16="http://schemas.microsoft.com/office/drawing/2014/main" id="{8AEB2A3C-BD55-FF45-558F-9B9B6B3B8F81}"/>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1817231" y="8953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8"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8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Face Racism: Workers expose racial discrimination in the oilsands (Marketplace)">
            <a:hlinkClick r:id="" action="ppaction://media"/>
            <a:extLst>
              <a:ext uri="{FF2B5EF4-FFF2-40B4-BE49-F238E27FC236}">
                <a16:creationId xmlns:a16="http://schemas.microsoft.com/office/drawing/2014/main" id="{EDFAF9A7-F702-ABC1-D397-23D8CA8F4BFC}"/>
              </a:ext>
            </a:extLst>
          </p:cNvPr>
          <p:cNvPicPr>
            <a:picLocks noRot="1" noChangeAspect="1"/>
          </p:cNvPicPr>
          <p:nvPr>
            <a:videoFile r:link="rId1"/>
          </p:nvPr>
        </p:nvPicPr>
        <p:blipFill>
          <a:blip r:embed="rId3"/>
          <a:stretch>
            <a:fillRect/>
          </a:stretch>
        </p:blipFill>
        <p:spPr>
          <a:xfrm>
            <a:off x="0" y="-22860"/>
            <a:ext cx="18288000" cy="10332720"/>
          </a:xfrm>
          <a:prstGeom prst="rect">
            <a:avLst/>
          </a:prstGeom>
        </p:spPr>
      </p:pic>
    </p:spTree>
    <p:extLst>
      <p:ext uri="{BB962C8B-B14F-4D97-AF65-F5344CB8AC3E}">
        <p14:creationId xmlns:p14="http://schemas.microsoft.com/office/powerpoint/2010/main" val="147935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2302" r="16359"/>
          <a:stretch>
            <a:fillRect/>
          </a:stretch>
        </p:blipFill>
        <p:spPr>
          <a:xfrm>
            <a:off x="717756" y="1028700"/>
            <a:ext cx="6341434" cy="8229600"/>
          </a:xfrm>
          <a:prstGeom prst="rect">
            <a:avLst/>
          </a:prstGeom>
        </p:spPr>
      </p:pic>
      <p:sp>
        <p:nvSpPr>
          <p:cNvPr id="3" name="TextBox 3"/>
          <p:cNvSpPr txBox="1"/>
          <p:nvPr/>
        </p:nvSpPr>
        <p:spPr>
          <a:xfrm>
            <a:off x="7993548" y="1028700"/>
            <a:ext cx="8840836" cy="14478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COPING WITH RACIALIZED STRESS</a:t>
            </a:r>
          </a:p>
        </p:txBody>
      </p:sp>
      <p:sp>
        <p:nvSpPr>
          <p:cNvPr id="4" name="TextBox 4"/>
          <p:cNvSpPr txBox="1"/>
          <p:nvPr/>
        </p:nvSpPr>
        <p:spPr>
          <a:xfrm>
            <a:off x="7836110" y="2933700"/>
            <a:ext cx="9721844" cy="6777990"/>
          </a:xfrm>
          <a:prstGeom prst="rect">
            <a:avLst/>
          </a:prstGeom>
        </p:spPr>
        <p:txBody>
          <a:bodyPr lIns="0" tIns="0" rIns="0" bIns="0" rtlCol="0" anchor="t">
            <a:spAutoFit/>
          </a:bodyPr>
          <a:lstStyle/>
          <a:p>
            <a:pPr marL="561337" lvl="1" indent="-280669">
              <a:lnSpc>
                <a:spcPts val="3899"/>
              </a:lnSpc>
              <a:buFont typeface="Arial"/>
              <a:buChar char="•"/>
            </a:pPr>
            <a:r>
              <a:rPr lang="en-US" sz="2599" dirty="0">
                <a:solidFill>
                  <a:srgbClr val="545454"/>
                </a:solidFill>
                <a:latin typeface="Inter Bold"/>
              </a:rPr>
              <a:t>Work with a therapist</a:t>
            </a:r>
          </a:p>
          <a:p>
            <a:pPr marL="1122675" lvl="2" indent="-374225">
              <a:lnSpc>
                <a:spcPts val="3899"/>
              </a:lnSpc>
              <a:buFont typeface="Arial"/>
              <a:buChar char="⚬"/>
            </a:pPr>
            <a:r>
              <a:rPr lang="en-US" sz="2599" dirty="0">
                <a:solidFill>
                  <a:srgbClr val="545454"/>
                </a:solidFill>
                <a:latin typeface="Inter"/>
              </a:rPr>
              <a:t>Find a therapist who understands systemic racism and oppression is an outlet that will make your experience easier until you’re comfortable moving on.</a:t>
            </a:r>
          </a:p>
          <a:p>
            <a:pPr marL="561337" lvl="1" indent="-280669">
              <a:lnSpc>
                <a:spcPts val="3899"/>
              </a:lnSpc>
              <a:buFont typeface="Arial"/>
              <a:buChar char="•"/>
            </a:pPr>
            <a:r>
              <a:rPr lang="en-US" sz="2599" dirty="0">
                <a:solidFill>
                  <a:srgbClr val="545454"/>
                </a:solidFill>
                <a:latin typeface="Inter Bold"/>
              </a:rPr>
              <a:t>Find community </a:t>
            </a:r>
          </a:p>
          <a:p>
            <a:pPr marL="1122675" lvl="2" indent="-374225">
              <a:lnSpc>
                <a:spcPts val="3899"/>
              </a:lnSpc>
              <a:buFont typeface="Arial"/>
              <a:buChar char="⚬"/>
            </a:pPr>
            <a:r>
              <a:rPr lang="en-US" sz="2599" dirty="0">
                <a:solidFill>
                  <a:srgbClr val="545454"/>
                </a:solidFill>
                <a:latin typeface="Inter"/>
              </a:rPr>
              <a:t>Close friendships and support groups help us get things off our chest, come up with new ways to handle situations and can inspire us to keep going.</a:t>
            </a:r>
          </a:p>
          <a:p>
            <a:pPr marL="561337" lvl="1" indent="-280669">
              <a:lnSpc>
                <a:spcPts val="3899"/>
              </a:lnSpc>
              <a:buFont typeface="Arial"/>
              <a:buChar char="•"/>
            </a:pPr>
            <a:r>
              <a:rPr lang="en-US" sz="2599" dirty="0">
                <a:solidFill>
                  <a:srgbClr val="545454"/>
                </a:solidFill>
                <a:latin typeface="Inter Bold"/>
              </a:rPr>
              <a:t>Put yourself in the right environment</a:t>
            </a:r>
          </a:p>
          <a:p>
            <a:pPr marL="1122675" lvl="2" indent="-374225">
              <a:lnSpc>
                <a:spcPts val="3899"/>
              </a:lnSpc>
              <a:buFont typeface="Arial"/>
              <a:buChar char="⚬"/>
            </a:pPr>
            <a:r>
              <a:rPr lang="en-US" sz="2599" dirty="0">
                <a:solidFill>
                  <a:srgbClr val="545454"/>
                </a:solidFill>
                <a:latin typeface="Inter"/>
              </a:rPr>
              <a:t>If you decide to look for a new job, research the company thoroughly </a:t>
            </a:r>
          </a:p>
          <a:p>
            <a:pPr marL="561337" lvl="1" indent="-280669">
              <a:lnSpc>
                <a:spcPts val="3899"/>
              </a:lnSpc>
              <a:buFont typeface="Arial"/>
              <a:buChar char="•"/>
            </a:pPr>
            <a:r>
              <a:rPr lang="en-US" sz="2599" dirty="0">
                <a:solidFill>
                  <a:srgbClr val="545454"/>
                </a:solidFill>
                <a:latin typeface="Inter Bold"/>
              </a:rPr>
              <a:t>Practice self-care</a:t>
            </a:r>
          </a:p>
          <a:p>
            <a:pPr marL="1122675" lvl="2" indent="-374225">
              <a:lnSpc>
                <a:spcPts val="3899"/>
              </a:lnSpc>
              <a:buFont typeface="Arial"/>
              <a:buChar char="⚬"/>
            </a:pPr>
            <a:r>
              <a:rPr lang="en-US" sz="2599" dirty="0">
                <a:solidFill>
                  <a:srgbClr val="545454"/>
                </a:solidFill>
                <a:latin typeface="Inter"/>
              </a:rPr>
              <a:t>Get an adequate among of sleep, utilize </a:t>
            </a:r>
            <a:r>
              <a:rPr lang="en-US" sz="2599" dirty="0" err="1">
                <a:solidFill>
                  <a:srgbClr val="545454"/>
                </a:solidFill>
                <a:latin typeface="Inter"/>
              </a:rPr>
              <a:t>destressors</a:t>
            </a:r>
            <a:endParaRPr lang="en-US" sz="2599" dirty="0">
              <a:solidFill>
                <a:srgbClr val="545454"/>
              </a:solidFill>
              <a:latin typeface="Inter"/>
            </a:endParaRPr>
          </a:p>
          <a:p>
            <a:pPr>
              <a:lnSpc>
                <a:spcPts val="3899"/>
              </a:lnSpc>
            </a:pPr>
            <a:endParaRPr lang="en-US" sz="2599" dirty="0">
              <a:solidFill>
                <a:srgbClr val="545454"/>
              </a:solidFill>
              <a:latin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sp>
        <p:nvSpPr>
          <p:cNvPr id="3" name="TextBox 3"/>
          <p:cNvSpPr txBox="1"/>
          <p:nvPr/>
        </p:nvSpPr>
        <p:spPr>
          <a:xfrm>
            <a:off x="4402099" y="1028700"/>
            <a:ext cx="9483801" cy="1424749"/>
          </a:xfrm>
          <a:prstGeom prst="rect">
            <a:avLst/>
          </a:prstGeom>
        </p:spPr>
        <p:txBody>
          <a:bodyPr wrap="square" lIns="0" tIns="0" rIns="0" bIns="0" rtlCol="0" anchor="t">
            <a:spAutoFit/>
          </a:bodyPr>
          <a:lstStyle/>
          <a:p>
            <a:pPr algn="ctr">
              <a:lnSpc>
                <a:spcPts val="5759"/>
              </a:lnSpc>
            </a:pPr>
            <a:r>
              <a:rPr lang="en-US" sz="4800" dirty="0">
                <a:solidFill>
                  <a:srgbClr val="151517"/>
                </a:solidFill>
                <a:latin typeface="Cy Grotesk Grand Bold"/>
              </a:rPr>
              <a:t>OCCUPATIONAL STRESS IN SUMMARY</a:t>
            </a:r>
          </a:p>
        </p:txBody>
      </p:sp>
      <p:sp>
        <p:nvSpPr>
          <p:cNvPr id="4" name="TextBox 4"/>
          <p:cNvSpPr txBox="1"/>
          <p:nvPr/>
        </p:nvSpPr>
        <p:spPr>
          <a:xfrm>
            <a:off x="10638952" y="3154326"/>
            <a:ext cx="6493896" cy="4972836"/>
          </a:xfrm>
          <a:prstGeom prst="rect">
            <a:avLst/>
          </a:prstGeom>
        </p:spPr>
        <p:txBody>
          <a:bodyPr wrap="square" lIns="0" tIns="0" rIns="0" bIns="0" rtlCol="0" anchor="t">
            <a:spAutoFit/>
          </a:bodyPr>
          <a:lstStyle/>
          <a:p>
            <a:pPr marL="561337" lvl="1" indent="-280669">
              <a:lnSpc>
                <a:spcPts val="3899"/>
              </a:lnSpc>
              <a:buFont typeface="Arial"/>
              <a:buChar char="•"/>
            </a:pPr>
            <a:r>
              <a:rPr lang="en-US" sz="3200" dirty="0">
                <a:solidFill>
                  <a:srgbClr val="545454"/>
                </a:solidFill>
                <a:latin typeface="Inter Bold"/>
              </a:rPr>
              <a:t>Don’t take work home</a:t>
            </a:r>
          </a:p>
          <a:p>
            <a:pPr marL="561337" lvl="1" indent="-280669">
              <a:lnSpc>
                <a:spcPts val="3899"/>
              </a:lnSpc>
              <a:buFont typeface="Arial"/>
              <a:buChar char="•"/>
            </a:pPr>
            <a:r>
              <a:rPr lang="en-US" sz="3200" dirty="0">
                <a:solidFill>
                  <a:srgbClr val="545454"/>
                </a:solidFill>
                <a:latin typeface="Inter Bold"/>
              </a:rPr>
              <a:t>Disconnect from your work devices</a:t>
            </a:r>
          </a:p>
          <a:p>
            <a:pPr marL="561337" lvl="1" indent="-280669">
              <a:lnSpc>
                <a:spcPts val="3899"/>
              </a:lnSpc>
              <a:buFont typeface="Arial"/>
              <a:buChar char="•"/>
            </a:pPr>
            <a:r>
              <a:rPr lang="en-US" sz="3200" dirty="0">
                <a:solidFill>
                  <a:srgbClr val="545454"/>
                </a:solidFill>
                <a:latin typeface="Inter Bold"/>
              </a:rPr>
              <a:t>Take breaks; don’t eat lunch at your desk</a:t>
            </a:r>
          </a:p>
          <a:p>
            <a:pPr marL="561337" lvl="1" indent="-280669">
              <a:lnSpc>
                <a:spcPts val="3899"/>
              </a:lnSpc>
              <a:buFont typeface="Arial"/>
              <a:buChar char="•"/>
            </a:pPr>
            <a:r>
              <a:rPr lang="en-US" sz="3200" dirty="0">
                <a:solidFill>
                  <a:srgbClr val="545454"/>
                </a:solidFill>
                <a:latin typeface="Inter Bold"/>
              </a:rPr>
              <a:t>Separate your self-worth from the task</a:t>
            </a:r>
          </a:p>
          <a:p>
            <a:pPr marL="561337" lvl="1" indent="-280669">
              <a:lnSpc>
                <a:spcPts val="3899"/>
              </a:lnSpc>
              <a:buFont typeface="Arial"/>
              <a:buChar char="•"/>
            </a:pPr>
            <a:r>
              <a:rPr lang="en-US" sz="3200" dirty="0">
                <a:solidFill>
                  <a:srgbClr val="545454"/>
                </a:solidFill>
                <a:latin typeface="Inter Bold"/>
              </a:rPr>
              <a:t>Schedule regular exercise</a:t>
            </a:r>
          </a:p>
          <a:p>
            <a:pPr marL="561337" lvl="1" indent="-280669">
              <a:lnSpc>
                <a:spcPts val="3899"/>
              </a:lnSpc>
              <a:buFont typeface="Arial"/>
              <a:buChar char="•"/>
            </a:pPr>
            <a:r>
              <a:rPr lang="en-US" sz="3200" dirty="0">
                <a:solidFill>
                  <a:srgbClr val="545454"/>
                </a:solidFill>
                <a:latin typeface="Inter Bold"/>
              </a:rPr>
              <a:t>Separate your self worth from the task</a:t>
            </a:r>
          </a:p>
        </p:txBody>
      </p:sp>
      <p:pic>
        <p:nvPicPr>
          <p:cNvPr id="1026" name="Picture 2" descr="The importance of a healthy working environment | Thomas.co">
            <a:extLst>
              <a:ext uri="{FF2B5EF4-FFF2-40B4-BE49-F238E27FC236}">
                <a16:creationId xmlns:a16="http://schemas.microsoft.com/office/drawing/2014/main" id="{7F202195-83F1-8CA4-CD86-C039C3A137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99" y="3154326"/>
            <a:ext cx="9155961" cy="6103974"/>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ing">
            <a:hlinkClick r:id="" action="ppaction://media"/>
            <a:extLst>
              <a:ext uri="{FF2B5EF4-FFF2-40B4-BE49-F238E27FC236}">
                <a16:creationId xmlns:a16="http://schemas.microsoft.com/office/drawing/2014/main" id="{B3022180-C5F4-EDAA-5F74-327B611175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56950" y="8880475"/>
            <a:ext cx="609600" cy="609600"/>
          </a:xfrm>
          <a:prstGeom prst="rect">
            <a:avLst/>
          </a:prstGeom>
        </p:spPr>
      </p:pic>
    </p:spTree>
    <p:extLst>
      <p:ext uri="{BB962C8B-B14F-4D97-AF65-F5344CB8AC3E}">
        <p14:creationId xmlns:p14="http://schemas.microsoft.com/office/powerpoint/2010/main" val="117280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0406" y="-1721237"/>
            <a:ext cx="7883235" cy="7883235"/>
          </a:xfrm>
          <a:prstGeom prst="rect">
            <a:avLst/>
          </a:prstGeom>
        </p:spPr>
      </p:pic>
      <p:grpSp>
        <p:nvGrpSpPr>
          <p:cNvPr id="3" name="Group 3"/>
          <p:cNvGrpSpPr/>
          <p:nvPr/>
        </p:nvGrpSpPr>
        <p:grpSpPr>
          <a:xfrm>
            <a:off x="14719762" y="6640372"/>
            <a:ext cx="3632937" cy="3646628"/>
            <a:chOff x="0" y="0"/>
            <a:chExt cx="637502" cy="639905"/>
          </a:xfrm>
        </p:grpSpPr>
        <p:sp>
          <p:nvSpPr>
            <p:cNvPr id="4" name="Freeform 4"/>
            <p:cNvSpPr/>
            <p:nvPr/>
          </p:nvSpPr>
          <p:spPr>
            <a:xfrm>
              <a:off x="0" y="0"/>
              <a:ext cx="637502" cy="639905"/>
            </a:xfrm>
            <a:custGeom>
              <a:avLst/>
              <a:gdLst/>
              <a:ahLst/>
              <a:cxnLst/>
              <a:rect l="l" t="t" r="r" b="b"/>
              <a:pathLst>
                <a:path w="637502" h="639905">
                  <a:moveTo>
                    <a:pt x="0" y="0"/>
                  </a:moveTo>
                  <a:lnTo>
                    <a:pt x="637502" y="0"/>
                  </a:lnTo>
                  <a:lnTo>
                    <a:pt x="637502" y="639905"/>
                  </a:lnTo>
                  <a:lnTo>
                    <a:pt x="0" y="639905"/>
                  </a:lnTo>
                  <a:close/>
                </a:path>
              </a:pathLst>
            </a:custGeom>
            <a:solidFill>
              <a:srgbClr val="F7EA83"/>
            </a:solidFill>
          </p:spPr>
          <p:txBody>
            <a:bodyPr/>
            <a:lstStyle/>
            <a:p>
              <a:endParaRPr lang="en-CA"/>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754"/>
                </a:lnSpc>
              </a:pPr>
              <a:endParaRPr/>
            </a:p>
          </p:txBody>
        </p:sp>
      </p:grpSp>
      <p:pic>
        <p:nvPicPr>
          <p:cNvPr id="6" name="Picture 6"/>
          <p:cNvPicPr>
            <a:picLocks noChangeAspect="1"/>
          </p:cNvPicPr>
          <p:nvPr/>
        </p:nvPicPr>
        <p:blipFill>
          <a:blip r:embed="rId4"/>
          <a:srcRect l="21216" r="36043"/>
          <a:stretch>
            <a:fillRect/>
          </a:stretch>
        </p:blipFill>
        <p:spPr>
          <a:xfrm>
            <a:off x="12180223" y="1028700"/>
            <a:ext cx="5079077" cy="8229600"/>
          </a:xfrm>
          <a:prstGeom prst="rect">
            <a:avLst/>
          </a:prstGeom>
        </p:spPr>
      </p:pic>
      <p:grpSp>
        <p:nvGrpSpPr>
          <p:cNvPr id="7" name="Group 7"/>
          <p:cNvGrpSpPr/>
          <p:nvPr/>
        </p:nvGrpSpPr>
        <p:grpSpPr>
          <a:xfrm>
            <a:off x="348285" y="1028700"/>
            <a:ext cx="2035903" cy="2043576"/>
            <a:chOff x="0" y="0"/>
            <a:chExt cx="637502" cy="639905"/>
          </a:xfrm>
        </p:grpSpPr>
        <p:sp>
          <p:nvSpPr>
            <p:cNvPr id="8" name="Freeform 8"/>
            <p:cNvSpPr/>
            <p:nvPr/>
          </p:nvSpPr>
          <p:spPr>
            <a:xfrm>
              <a:off x="0" y="0"/>
              <a:ext cx="637502" cy="639905"/>
            </a:xfrm>
            <a:custGeom>
              <a:avLst/>
              <a:gdLst/>
              <a:ahLst/>
              <a:cxnLst/>
              <a:rect l="l" t="t" r="r" b="b"/>
              <a:pathLst>
                <a:path w="637502" h="639905">
                  <a:moveTo>
                    <a:pt x="0" y="0"/>
                  </a:moveTo>
                  <a:lnTo>
                    <a:pt x="637502" y="0"/>
                  </a:lnTo>
                  <a:lnTo>
                    <a:pt x="637502" y="639905"/>
                  </a:lnTo>
                  <a:lnTo>
                    <a:pt x="0" y="639905"/>
                  </a:lnTo>
                  <a:close/>
                </a:path>
              </a:pathLst>
            </a:custGeom>
            <a:solidFill>
              <a:srgbClr val="F7EA83"/>
            </a:solidFill>
          </p:spPr>
          <p:txBody>
            <a:bodyPr/>
            <a:lstStyle/>
            <a:p>
              <a:endParaRPr lang="en-CA"/>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754"/>
                </a:lnSpc>
              </a:pPr>
              <a:endParaRPr/>
            </a:p>
          </p:txBody>
        </p:sp>
      </p:grpSp>
      <p:pic>
        <p:nvPicPr>
          <p:cNvPr id="10" name="Picture 10"/>
          <p:cNvPicPr>
            <a:picLocks noChangeAspect="1"/>
          </p:cNvPicPr>
          <p:nvPr/>
        </p:nvPicPr>
        <p:blipFill>
          <a:blip r:embed="rId5"/>
          <a:srcRect l="13718" r="45393"/>
          <a:stretch>
            <a:fillRect/>
          </a:stretch>
        </p:blipFill>
        <p:spPr>
          <a:xfrm>
            <a:off x="1181100" y="2007260"/>
            <a:ext cx="4013739" cy="6503439"/>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0715480" y="8200971"/>
            <a:ext cx="2009704" cy="2360886"/>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59852" y="7385411"/>
            <a:ext cx="1612771" cy="1631121"/>
          </a:xfrm>
          <a:prstGeom prst="rect">
            <a:avLst/>
          </a:prstGeom>
        </p:spPr>
      </p:pic>
      <p:sp>
        <p:nvSpPr>
          <p:cNvPr id="13" name="TextBox 13"/>
          <p:cNvSpPr txBox="1"/>
          <p:nvPr/>
        </p:nvSpPr>
        <p:spPr>
          <a:xfrm>
            <a:off x="6067342" y="3527279"/>
            <a:ext cx="5310350" cy="3562352"/>
          </a:xfrm>
          <a:prstGeom prst="rect">
            <a:avLst/>
          </a:prstGeom>
        </p:spPr>
        <p:txBody>
          <a:bodyPr lIns="0" tIns="0" rIns="0" bIns="0" rtlCol="0" anchor="t">
            <a:spAutoFit/>
          </a:bodyPr>
          <a:lstStyle/>
          <a:p>
            <a:pPr marL="647694" lvl="1" indent="-323847">
              <a:lnSpc>
                <a:spcPts val="4799"/>
              </a:lnSpc>
              <a:buFont typeface="Arial"/>
              <a:buChar char="•"/>
            </a:pPr>
            <a:r>
              <a:rPr lang="en-US" sz="2999">
                <a:solidFill>
                  <a:srgbClr val="202020">
                    <a:alpha val="84706"/>
                  </a:srgbClr>
                </a:solidFill>
                <a:latin typeface="Inter Bold"/>
              </a:rPr>
              <a:t>Definition and Contexts</a:t>
            </a:r>
          </a:p>
          <a:p>
            <a:pPr marL="647694" lvl="1" indent="-323847">
              <a:lnSpc>
                <a:spcPts val="4799"/>
              </a:lnSpc>
              <a:buFont typeface="Arial"/>
              <a:buChar char="•"/>
            </a:pPr>
            <a:r>
              <a:rPr lang="en-US" sz="2999">
                <a:solidFill>
                  <a:srgbClr val="202020">
                    <a:alpha val="84706"/>
                  </a:srgbClr>
                </a:solidFill>
                <a:latin typeface="Inter Bold"/>
              </a:rPr>
              <a:t>Occupational Stressors</a:t>
            </a:r>
          </a:p>
          <a:p>
            <a:pPr marL="647694" lvl="1" indent="-323847">
              <a:lnSpc>
                <a:spcPts val="4799"/>
              </a:lnSpc>
              <a:buFont typeface="Arial"/>
              <a:buChar char="•"/>
            </a:pPr>
            <a:r>
              <a:rPr lang="en-US" sz="2999">
                <a:solidFill>
                  <a:srgbClr val="202020">
                    <a:alpha val="84706"/>
                  </a:srgbClr>
                </a:solidFill>
                <a:latin typeface="Inter Bold"/>
              </a:rPr>
              <a:t>The Workaholic</a:t>
            </a:r>
          </a:p>
          <a:p>
            <a:pPr marL="647694" lvl="1" indent="-323847">
              <a:lnSpc>
                <a:spcPts val="4799"/>
              </a:lnSpc>
              <a:buFont typeface="Arial"/>
              <a:buChar char="•"/>
            </a:pPr>
            <a:r>
              <a:rPr lang="en-US" sz="2999">
                <a:solidFill>
                  <a:srgbClr val="202020">
                    <a:alpha val="84706"/>
                  </a:srgbClr>
                </a:solidFill>
                <a:latin typeface="Inter Bold"/>
              </a:rPr>
              <a:t>Burnout</a:t>
            </a:r>
          </a:p>
          <a:p>
            <a:pPr marL="647694" lvl="1" indent="-323847">
              <a:lnSpc>
                <a:spcPts val="4799"/>
              </a:lnSpc>
              <a:buFont typeface="Arial"/>
              <a:buChar char="•"/>
            </a:pPr>
            <a:r>
              <a:rPr lang="en-US" sz="2999">
                <a:solidFill>
                  <a:srgbClr val="202020">
                    <a:alpha val="84706"/>
                  </a:srgbClr>
                </a:solidFill>
                <a:latin typeface="Inter Bold"/>
              </a:rPr>
              <a:t>Working From Home</a:t>
            </a:r>
          </a:p>
          <a:p>
            <a:pPr marL="647694" lvl="1" indent="-323847">
              <a:lnSpc>
                <a:spcPts val="4799"/>
              </a:lnSpc>
              <a:buFont typeface="Arial"/>
              <a:buChar char="•"/>
            </a:pPr>
            <a:r>
              <a:rPr lang="en-US" sz="2999">
                <a:solidFill>
                  <a:srgbClr val="202020">
                    <a:alpha val="84706"/>
                  </a:srgbClr>
                </a:solidFill>
                <a:latin typeface="Inter Bold"/>
              </a:rPr>
              <a:t>Interventions</a:t>
            </a:r>
          </a:p>
        </p:txBody>
      </p:sp>
      <p:sp>
        <p:nvSpPr>
          <p:cNvPr id="14" name="TextBox 14"/>
          <p:cNvSpPr txBox="1"/>
          <p:nvPr/>
        </p:nvSpPr>
        <p:spPr>
          <a:xfrm>
            <a:off x="6067342" y="2251221"/>
            <a:ext cx="4648138" cy="821055"/>
          </a:xfrm>
          <a:prstGeom prst="rect">
            <a:avLst/>
          </a:prstGeom>
        </p:spPr>
        <p:txBody>
          <a:bodyPr lIns="0" tIns="0" rIns="0" bIns="0" rtlCol="0" anchor="t">
            <a:spAutoFit/>
          </a:bodyPr>
          <a:lstStyle/>
          <a:p>
            <a:pPr algn="l">
              <a:lnSpc>
                <a:spcPts val="6719"/>
              </a:lnSpc>
            </a:pPr>
            <a:r>
              <a:rPr lang="en-US" sz="4800">
                <a:solidFill>
                  <a:srgbClr val="151517"/>
                </a:solidFill>
                <a:latin typeface="Cy Grotesk Grand Bold"/>
              </a:rPr>
              <a:t>OVERVIEW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sp>
        <p:nvSpPr>
          <p:cNvPr id="2" name="TextBox 2"/>
          <p:cNvSpPr txBox="1"/>
          <p:nvPr/>
        </p:nvSpPr>
        <p:spPr>
          <a:xfrm>
            <a:off x="4101694" y="295275"/>
            <a:ext cx="10084612" cy="914400"/>
          </a:xfrm>
          <a:prstGeom prst="rect">
            <a:avLst/>
          </a:prstGeom>
        </p:spPr>
        <p:txBody>
          <a:bodyPr lIns="0" tIns="0" rIns="0" bIns="0" rtlCol="0" anchor="t">
            <a:spAutoFit/>
          </a:bodyPr>
          <a:lstStyle/>
          <a:p>
            <a:pPr>
              <a:lnSpc>
                <a:spcPts val="7199"/>
              </a:lnSpc>
            </a:pPr>
            <a:r>
              <a:rPr lang="en-US" sz="5999">
                <a:solidFill>
                  <a:srgbClr val="151517"/>
                </a:solidFill>
                <a:latin typeface="Cy Grotesk Grand Bold"/>
              </a:rPr>
              <a:t>MINDFUL MOMENT</a:t>
            </a:r>
          </a:p>
        </p:txBody>
      </p:sp>
      <p:pic>
        <p:nvPicPr>
          <p:cNvPr id="3" name="Online Media 2" descr="The Ultimate Mid Work Office Yoga Routine (At Your Desk!) | Breathe and Flow Yoga">
            <a:hlinkClick r:id="" action="ppaction://media"/>
            <a:extLst>
              <a:ext uri="{FF2B5EF4-FFF2-40B4-BE49-F238E27FC236}">
                <a16:creationId xmlns:a16="http://schemas.microsoft.com/office/drawing/2014/main" id="{4594406C-FD1D-316F-DACB-D853347C4F1C}"/>
              </a:ext>
            </a:extLst>
          </p:cNvPr>
          <p:cNvPicPr>
            <a:picLocks noRot="1" noChangeAspect="1"/>
          </p:cNvPicPr>
          <p:nvPr>
            <a:videoFile r:link="rId1"/>
          </p:nvPr>
        </p:nvPicPr>
        <p:blipFill>
          <a:blip r:embed="rId4"/>
          <a:stretch>
            <a:fillRect/>
          </a:stretch>
        </p:blipFill>
        <p:spPr>
          <a:xfrm>
            <a:off x="2167317" y="1485900"/>
            <a:ext cx="13953366" cy="78836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18043" b="18043"/>
          <a:stretch>
            <a:fillRect/>
          </a:stretch>
        </p:blipFill>
        <p:spPr>
          <a:xfrm>
            <a:off x="0" y="-7276"/>
            <a:ext cx="18288000" cy="7787433"/>
          </a:xfrm>
          <a:prstGeom prst="rect">
            <a:avLst/>
          </a:prstGeom>
        </p:spPr>
      </p:pic>
      <p:grpSp>
        <p:nvGrpSpPr>
          <p:cNvPr id="3" name="Group 3"/>
          <p:cNvGrpSpPr/>
          <p:nvPr/>
        </p:nvGrpSpPr>
        <p:grpSpPr>
          <a:xfrm>
            <a:off x="8393427" y="6056131"/>
            <a:ext cx="9894573" cy="4230869"/>
            <a:chOff x="0" y="0"/>
            <a:chExt cx="3611330" cy="1544186"/>
          </a:xfrm>
        </p:grpSpPr>
        <p:sp>
          <p:nvSpPr>
            <p:cNvPr id="4" name="Freeform 4"/>
            <p:cNvSpPr/>
            <p:nvPr/>
          </p:nvSpPr>
          <p:spPr>
            <a:xfrm>
              <a:off x="0" y="0"/>
              <a:ext cx="3611330" cy="1544186"/>
            </a:xfrm>
            <a:custGeom>
              <a:avLst/>
              <a:gdLst/>
              <a:ahLst/>
              <a:cxnLst/>
              <a:rect l="l" t="t" r="r" b="b"/>
              <a:pathLst>
                <a:path w="3611330" h="1544186">
                  <a:moveTo>
                    <a:pt x="0" y="0"/>
                  </a:moveTo>
                  <a:lnTo>
                    <a:pt x="3611330" y="0"/>
                  </a:lnTo>
                  <a:lnTo>
                    <a:pt x="3611330" y="1544186"/>
                  </a:lnTo>
                  <a:lnTo>
                    <a:pt x="0" y="1544186"/>
                  </a:lnTo>
                  <a:close/>
                </a:path>
              </a:pathLst>
            </a:custGeom>
            <a:solidFill>
              <a:srgbClr val="F7EA83"/>
            </a:solidFill>
          </p:spPr>
          <p:txBody>
            <a:bodyPr/>
            <a:lstStyle/>
            <a:p>
              <a:endParaRPr lang="en-CA"/>
            </a:p>
          </p:txBody>
        </p:sp>
      </p:grpSp>
      <p:sp>
        <p:nvSpPr>
          <p:cNvPr id="5" name="TextBox 5"/>
          <p:cNvSpPr txBox="1"/>
          <p:nvPr/>
        </p:nvSpPr>
        <p:spPr>
          <a:xfrm>
            <a:off x="585854" y="8146994"/>
            <a:ext cx="7993501" cy="1668780"/>
          </a:xfrm>
          <a:prstGeom prst="rect">
            <a:avLst/>
          </a:prstGeom>
        </p:spPr>
        <p:txBody>
          <a:bodyPr lIns="0" tIns="0" rIns="0" bIns="0" rtlCol="0" anchor="t">
            <a:spAutoFit/>
          </a:bodyPr>
          <a:lstStyle/>
          <a:p>
            <a:pPr>
              <a:lnSpc>
                <a:spcPts val="6719"/>
              </a:lnSpc>
            </a:pPr>
            <a:r>
              <a:rPr lang="en-US" sz="4800">
                <a:solidFill>
                  <a:srgbClr val="151517"/>
                </a:solidFill>
                <a:latin typeface="Cy Grotesk Grand Bold"/>
              </a:rPr>
              <a:t>OCCUPATIONAL</a:t>
            </a:r>
          </a:p>
          <a:p>
            <a:pPr algn="l">
              <a:lnSpc>
                <a:spcPts val="6719"/>
              </a:lnSpc>
            </a:pPr>
            <a:r>
              <a:rPr lang="en-US" sz="4800">
                <a:solidFill>
                  <a:srgbClr val="151517"/>
                </a:solidFill>
                <a:latin typeface="Cy Grotesk Grand Bold"/>
              </a:rPr>
              <a:t>STRESS</a:t>
            </a:r>
          </a:p>
        </p:txBody>
      </p:sp>
      <p:sp>
        <p:nvSpPr>
          <p:cNvPr id="6" name="TextBox 6"/>
          <p:cNvSpPr txBox="1"/>
          <p:nvPr/>
        </p:nvSpPr>
        <p:spPr>
          <a:xfrm>
            <a:off x="9009021" y="6403919"/>
            <a:ext cx="8663385" cy="3562352"/>
          </a:xfrm>
          <a:prstGeom prst="rect">
            <a:avLst/>
          </a:prstGeom>
        </p:spPr>
        <p:txBody>
          <a:bodyPr lIns="0" tIns="0" rIns="0" bIns="0" rtlCol="0" anchor="t">
            <a:spAutoFit/>
          </a:bodyPr>
          <a:lstStyle/>
          <a:p>
            <a:pPr>
              <a:lnSpc>
                <a:spcPts val="4799"/>
              </a:lnSpc>
            </a:pPr>
            <a:r>
              <a:rPr lang="en-US" sz="2999">
                <a:solidFill>
                  <a:srgbClr val="202020">
                    <a:alpha val="84706"/>
                  </a:srgbClr>
                </a:solidFill>
                <a:latin typeface="Inter Bold"/>
              </a:rPr>
              <a:t>Definition:</a:t>
            </a:r>
          </a:p>
          <a:p>
            <a:pPr>
              <a:lnSpc>
                <a:spcPts val="4799"/>
              </a:lnSpc>
            </a:pPr>
            <a:r>
              <a:rPr lang="en-US" sz="2999">
                <a:solidFill>
                  <a:srgbClr val="202020">
                    <a:alpha val="84706"/>
                  </a:srgbClr>
                </a:solidFill>
                <a:latin typeface="Inter"/>
              </a:rPr>
              <a:t>Occupational stress is the combination of sources of stress at work, individual characteristics, and extra-organizational stressors</a:t>
            </a:r>
          </a:p>
          <a:p>
            <a:pPr>
              <a:lnSpc>
                <a:spcPts val="4799"/>
              </a:lnSpc>
            </a:pPr>
            <a:endParaRPr lang="en-US" sz="2999">
              <a:solidFill>
                <a:srgbClr val="202020">
                  <a:alpha val="84706"/>
                </a:srgbClr>
              </a:solidFill>
              <a:latin typeface="Inter"/>
            </a:endParaRPr>
          </a:p>
        </p:txBody>
      </p:sp>
      <p:pic>
        <p:nvPicPr>
          <p:cNvPr id="8" name="Recording">
            <a:hlinkClick r:id="" action="ppaction://media"/>
            <a:extLst>
              <a:ext uri="{FF2B5EF4-FFF2-40B4-BE49-F238E27FC236}">
                <a16:creationId xmlns:a16="http://schemas.microsoft.com/office/drawing/2014/main" id="{EB150B4E-EC78-7C2B-D2C3-1E954FF024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961086" y="778015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grpSp>
        <p:nvGrpSpPr>
          <p:cNvPr id="2" name="Group 2"/>
          <p:cNvGrpSpPr/>
          <p:nvPr/>
        </p:nvGrpSpPr>
        <p:grpSpPr>
          <a:xfrm>
            <a:off x="9137384" y="3545165"/>
            <a:ext cx="952713" cy="95271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EA83"/>
            </a:solidFill>
          </p:spPr>
          <p:txBody>
            <a:bodyPr/>
            <a:lstStyle/>
            <a:p>
              <a:endParaRPr lang="en-CA"/>
            </a:p>
          </p:txBody>
        </p:sp>
      </p:grpSp>
      <p:grpSp>
        <p:nvGrpSpPr>
          <p:cNvPr id="4" name="Group 4"/>
          <p:cNvGrpSpPr/>
          <p:nvPr/>
        </p:nvGrpSpPr>
        <p:grpSpPr>
          <a:xfrm>
            <a:off x="9137384" y="4963511"/>
            <a:ext cx="952713" cy="95271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EA83"/>
            </a:solidFill>
          </p:spPr>
          <p:txBody>
            <a:bodyPr/>
            <a:lstStyle/>
            <a:p>
              <a:endParaRPr lang="en-CA"/>
            </a:p>
          </p:txBody>
        </p:sp>
      </p:grpSp>
      <p:grpSp>
        <p:nvGrpSpPr>
          <p:cNvPr id="6" name="Group 6"/>
          <p:cNvGrpSpPr/>
          <p:nvPr/>
        </p:nvGrpSpPr>
        <p:grpSpPr>
          <a:xfrm>
            <a:off x="9144000" y="7712646"/>
            <a:ext cx="952713" cy="95271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EA83"/>
            </a:solidFill>
          </p:spPr>
          <p:txBody>
            <a:bodyPr/>
            <a:lstStyle/>
            <a:p>
              <a:endParaRPr lang="en-CA"/>
            </a:p>
          </p:txBody>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72244" y="3840400"/>
            <a:ext cx="482992" cy="362244"/>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72244" y="5258746"/>
            <a:ext cx="482992" cy="362244"/>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78861" y="8038556"/>
            <a:ext cx="482992" cy="362244"/>
          </a:xfrm>
          <a:prstGeom prst="rect">
            <a:avLst/>
          </a:prstGeom>
        </p:spPr>
      </p:pic>
      <p:pic>
        <p:nvPicPr>
          <p:cNvPr id="11" name="Picture 11"/>
          <p:cNvPicPr>
            <a:picLocks noChangeAspect="1"/>
          </p:cNvPicPr>
          <p:nvPr/>
        </p:nvPicPr>
        <p:blipFill>
          <a:blip r:embed="rId6"/>
          <a:srcRect l="21252" r="21252"/>
          <a:stretch>
            <a:fillRect/>
          </a:stretch>
        </p:blipFill>
        <p:spPr>
          <a:xfrm>
            <a:off x="1028700" y="1028700"/>
            <a:ext cx="7092882" cy="8229600"/>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350583" y="8281436"/>
            <a:ext cx="1285930" cy="1442164"/>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218304" y="-122271"/>
            <a:ext cx="2416721" cy="2349254"/>
          </a:xfrm>
          <a:prstGeom prst="rect">
            <a:avLst/>
          </a:prstGeom>
        </p:spPr>
      </p:pic>
      <p:sp>
        <p:nvSpPr>
          <p:cNvPr id="14" name="TextBox 14"/>
          <p:cNvSpPr txBox="1"/>
          <p:nvPr/>
        </p:nvSpPr>
        <p:spPr>
          <a:xfrm>
            <a:off x="9613740" y="1331633"/>
            <a:ext cx="5415656" cy="14478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WHY IS IT A CONCERN?</a:t>
            </a:r>
          </a:p>
        </p:txBody>
      </p:sp>
      <p:sp>
        <p:nvSpPr>
          <p:cNvPr id="15" name="TextBox 15"/>
          <p:cNvSpPr txBox="1"/>
          <p:nvPr/>
        </p:nvSpPr>
        <p:spPr>
          <a:xfrm>
            <a:off x="10335802" y="3459440"/>
            <a:ext cx="6661818" cy="5217796"/>
          </a:xfrm>
          <a:prstGeom prst="rect">
            <a:avLst/>
          </a:prstGeom>
        </p:spPr>
        <p:txBody>
          <a:bodyPr lIns="0" tIns="0" rIns="0" bIns="0" rtlCol="0" anchor="t">
            <a:spAutoFit/>
          </a:bodyPr>
          <a:lstStyle/>
          <a:p>
            <a:pPr marL="604516" lvl="1" indent="-302258">
              <a:lnSpc>
                <a:spcPts val="4199"/>
              </a:lnSpc>
              <a:buFont typeface="Arial"/>
              <a:buChar char="•"/>
            </a:pPr>
            <a:r>
              <a:rPr lang="en-US" sz="2799">
                <a:solidFill>
                  <a:srgbClr val="202020"/>
                </a:solidFill>
                <a:latin typeface="Inter"/>
              </a:rPr>
              <a:t>Cost to businesses is billions of dollars per year</a:t>
            </a:r>
          </a:p>
          <a:p>
            <a:pPr marL="604516" lvl="1" indent="-302258">
              <a:lnSpc>
                <a:spcPts val="4199"/>
              </a:lnSpc>
              <a:buFont typeface="Arial"/>
              <a:buChar char="•"/>
            </a:pPr>
            <a:r>
              <a:rPr lang="en-US" sz="2799">
                <a:solidFill>
                  <a:srgbClr val="202020"/>
                </a:solidFill>
                <a:latin typeface="Inter"/>
              </a:rPr>
              <a:t>Leads to increased sick days, drug or alcohol abuse, and early death</a:t>
            </a:r>
          </a:p>
          <a:p>
            <a:pPr marL="604516" lvl="1" indent="-302258">
              <a:lnSpc>
                <a:spcPts val="4199"/>
              </a:lnSpc>
              <a:buFont typeface="Arial"/>
              <a:buChar char="•"/>
            </a:pPr>
            <a:r>
              <a:rPr lang="en-US" sz="2799">
                <a:solidFill>
                  <a:srgbClr val="202020"/>
                </a:solidFill>
                <a:latin typeface="Inter"/>
              </a:rPr>
              <a:t>Source of unhappiness for individuals</a:t>
            </a:r>
          </a:p>
          <a:p>
            <a:pPr marL="604516" lvl="1" indent="-302258">
              <a:lnSpc>
                <a:spcPts val="4199"/>
              </a:lnSpc>
              <a:buFont typeface="Arial"/>
              <a:buChar char="•"/>
            </a:pPr>
            <a:r>
              <a:rPr lang="en-US" sz="2799">
                <a:solidFill>
                  <a:srgbClr val="202020"/>
                </a:solidFill>
                <a:latin typeface="Inter"/>
              </a:rPr>
              <a:t>Can promote high turnover rates of employees</a:t>
            </a:r>
          </a:p>
          <a:p>
            <a:pPr marL="604516" lvl="1" indent="-302258">
              <a:lnSpc>
                <a:spcPts val="4199"/>
              </a:lnSpc>
              <a:buFont typeface="Arial"/>
              <a:buChar char="•"/>
            </a:pPr>
            <a:r>
              <a:rPr lang="en-US" sz="2799">
                <a:solidFill>
                  <a:srgbClr val="202020"/>
                </a:solidFill>
                <a:latin typeface="Inter"/>
              </a:rPr>
              <a:t>Technological advances keep employees tethered to work</a:t>
            </a:r>
          </a:p>
        </p:txBody>
      </p:sp>
      <p:grpSp>
        <p:nvGrpSpPr>
          <p:cNvPr id="16" name="Group 16"/>
          <p:cNvGrpSpPr/>
          <p:nvPr/>
        </p:nvGrpSpPr>
        <p:grpSpPr>
          <a:xfrm>
            <a:off x="9137384" y="6381857"/>
            <a:ext cx="952713" cy="95271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EA83"/>
            </a:solidFill>
          </p:spPr>
          <p:txBody>
            <a:bodyPr/>
            <a:lstStyle/>
            <a:p>
              <a:endParaRPr lang="en-CA"/>
            </a:p>
          </p:txBody>
        </p:sp>
      </p:grpSp>
      <p:pic>
        <p:nvPicPr>
          <p:cNvPr id="18" name="Picture 1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72244" y="6677091"/>
            <a:ext cx="482992" cy="362244"/>
          </a:xfrm>
          <a:prstGeom prst="rect">
            <a:avLst/>
          </a:prstGeom>
        </p:spPr>
      </p:pic>
      <p:pic>
        <p:nvPicPr>
          <p:cNvPr id="19" name="Recording">
            <a:hlinkClick r:id="" action="ppaction://media"/>
            <a:extLst>
              <a:ext uri="{FF2B5EF4-FFF2-40B4-BE49-F238E27FC236}">
                <a16:creationId xmlns:a16="http://schemas.microsoft.com/office/drawing/2014/main" id="{FDF3CBEA-9BA4-AE64-3E54-2CE953021CC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5063066" y="216983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890677" y="1716238"/>
            <a:ext cx="12506645" cy="7699466"/>
          </a:xfrm>
          <a:prstGeom prst="rect">
            <a:avLst/>
          </a:prstGeom>
        </p:spPr>
      </p:pic>
      <p:sp>
        <p:nvSpPr>
          <p:cNvPr id="3" name="TextBox 3"/>
          <p:cNvSpPr txBox="1"/>
          <p:nvPr/>
        </p:nvSpPr>
        <p:spPr>
          <a:xfrm>
            <a:off x="2539765" y="666750"/>
            <a:ext cx="13631231" cy="7239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OCCUPATIONAL HEALTH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sp>
        <p:nvSpPr>
          <p:cNvPr id="2" name="TextBox 2"/>
          <p:cNvSpPr txBox="1"/>
          <p:nvPr/>
        </p:nvSpPr>
        <p:spPr>
          <a:xfrm>
            <a:off x="576166" y="3372170"/>
            <a:ext cx="9345194" cy="6127750"/>
          </a:xfrm>
          <a:prstGeom prst="rect">
            <a:avLst/>
          </a:prstGeom>
        </p:spPr>
        <p:txBody>
          <a:bodyPr lIns="0" tIns="0" rIns="0" bIns="0" rtlCol="0" anchor="t">
            <a:spAutoFit/>
          </a:bodyPr>
          <a:lstStyle/>
          <a:p>
            <a:pPr marL="539751" lvl="1" indent="-269876">
              <a:lnSpc>
                <a:spcPts val="3500"/>
              </a:lnSpc>
              <a:buFont typeface="Arial"/>
              <a:buChar char="•"/>
            </a:pPr>
            <a:r>
              <a:rPr lang="en-US" sz="2500" spc="-120">
                <a:solidFill>
                  <a:srgbClr val="202020"/>
                </a:solidFill>
                <a:latin typeface="Inter"/>
              </a:rPr>
              <a:t>Sociocultural</a:t>
            </a:r>
          </a:p>
          <a:p>
            <a:pPr marL="1079502" lvl="2" indent="-359834">
              <a:lnSpc>
                <a:spcPts val="3500"/>
              </a:lnSpc>
              <a:buFont typeface="Arial"/>
              <a:buChar char="⚬"/>
            </a:pPr>
            <a:r>
              <a:rPr lang="en-US" sz="2500" spc="-120">
                <a:solidFill>
                  <a:srgbClr val="202020"/>
                </a:solidFill>
                <a:latin typeface="Inter"/>
              </a:rPr>
              <a:t>E.g., racism, sexism, political changes</a:t>
            </a:r>
          </a:p>
          <a:p>
            <a:pPr marL="539751" lvl="1" indent="-269876">
              <a:lnSpc>
                <a:spcPts val="3500"/>
              </a:lnSpc>
              <a:buFont typeface="Arial"/>
              <a:buChar char="•"/>
            </a:pPr>
            <a:r>
              <a:rPr lang="en-US" sz="2500" spc="-120">
                <a:solidFill>
                  <a:srgbClr val="202020"/>
                </a:solidFill>
                <a:latin typeface="Inter"/>
              </a:rPr>
              <a:t>Organizational</a:t>
            </a:r>
          </a:p>
          <a:p>
            <a:pPr marL="1079502" lvl="2" indent="-359834">
              <a:lnSpc>
                <a:spcPts val="3500"/>
              </a:lnSpc>
              <a:buFont typeface="Arial"/>
              <a:buChar char="⚬"/>
            </a:pPr>
            <a:r>
              <a:rPr lang="en-US" sz="2500" spc="-120">
                <a:solidFill>
                  <a:srgbClr val="202020"/>
                </a:solidFill>
                <a:latin typeface="Inter"/>
              </a:rPr>
              <a:t>E.g., hiring policies, layoffs, relocation</a:t>
            </a:r>
          </a:p>
          <a:p>
            <a:pPr marL="539751" lvl="1" indent="-269876">
              <a:lnSpc>
                <a:spcPts val="3500"/>
              </a:lnSpc>
              <a:buFont typeface="Arial"/>
              <a:buChar char="•"/>
            </a:pPr>
            <a:r>
              <a:rPr lang="en-US" sz="2500" spc="-120">
                <a:solidFill>
                  <a:srgbClr val="202020"/>
                </a:solidFill>
                <a:latin typeface="Inter"/>
              </a:rPr>
              <a:t>Work Setting</a:t>
            </a:r>
          </a:p>
          <a:p>
            <a:pPr marL="1079502" lvl="2" indent="-359834">
              <a:lnSpc>
                <a:spcPts val="3500"/>
              </a:lnSpc>
              <a:buFont typeface="Arial"/>
              <a:buChar char="⚬"/>
            </a:pPr>
            <a:r>
              <a:rPr lang="en-US" sz="2500" spc="-120">
                <a:solidFill>
                  <a:srgbClr val="202020"/>
                </a:solidFill>
                <a:latin typeface="Inter"/>
              </a:rPr>
              <a:t>E.g., supervision, co-workers, ergonomics</a:t>
            </a:r>
          </a:p>
          <a:p>
            <a:pPr marL="539751" lvl="1" indent="-269876">
              <a:lnSpc>
                <a:spcPts val="3500"/>
              </a:lnSpc>
              <a:buFont typeface="Arial"/>
              <a:buChar char="•"/>
            </a:pPr>
            <a:r>
              <a:rPr lang="en-US" sz="2500" spc="-120">
                <a:solidFill>
                  <a:srgbClr val="202020"/>
                </a:solidFill>
                <a:latin typeface="Inter"/>
              </a:rPr>
              <a:t>Interpersonal</a:t>
            </a:r>
          </a:p>
          <a:p>
            <a:pPr marL="1079502" lvl="2" indent="-359834">
              <a:lnSpc>
                <a:spcPts val="3500"/>
              </a:lnSpc>
              <a:buFont typeface="Arial"/>
              <a:buChar char="⚬"/>
            </a:pPr>
            <a:r>
              <a:rPr lang="en-US" sz="2500" spc="-120">
                <a:solidFill>
                  <a:srgbClr val="202020"/>
                </a:solidFill>
                <a:latin typeface="Inter"/>
              </a:rPr>
              <a:t>E.g. divorce, death, parenthood</a:t>
            </a:r>
          </a:p>
          <a:p>
            <a:pPr marL="539751" lvl="1" indent="-269876">
              <a:lnSpc>
                <a:spcPts val="3500"/>
              </a:lnSpc>
              <a:buFont typeface="Arial"/>
              <a:buChar char="•"/>
            </a:pPr>
            <a:r>
              <a:rPr lang="en-US" sz="2500" spc="-120">
                <a:solidFill>
                  <a:srgbClr val="202020"/>
                </a:solidFill>
                <a:latin typeface="Inter"/>
              </a:rPr>
              <a:t>Psychological</a:t>
            </a:r>
          </a:p>
          <a:p>
            <a:pPr marL="1079502" lvl="2" indent="-359834">
              <a:lnSpc>
                <a:spcPts val="3500"/>
              </a:lnSpc>
              <a:buFont typeface="Arial"/>
              <a:buChar char="⚬"/>
            </a:pPr>
            <a:r>
              <a:rPr lang="en-US" sz="2500" spc="-120">
                <a:solidFill>
                  <a:srgbClr val="202020"/>
                </a:solidFill>
                <a:latin typeface="Inter"/>
              </a:rPr>
              <a:t>E.g., mental illness, poor self-image, addictions</a:t>
            </a:r>
          </a:p>
          <a:p>
            <a:pPr marL="539751" lvl="1" indent="-269876">
              <a:lnSpc>
                <a:spcPts val="3500"/>
              </a:lnSpc>
              <a:buFont typeface="Arial"/>
              <a:buChar char="•"/>
            </a:pPr>
            <a:r>
              <a:rPr lang="en-US" sz="2500" spc="-120">
                <a:solidFill>
                  <a:srgbClr val="202020"/>
                </a:solidFill>
                <a:latin typeface="Inter"/>
              </a:rPr>
              <a:t>Biological</a:t>
            </a:r>
          </a:p>
          <a:p>
            <a:pPr marL="1079502" lvl="2" indent="-359834">
              <a:lnSpc>
                <a:spcPts val="3500"/>
              </a:lnSpc>
              <a:buFont typeface="Arial"/>
              <a:buChar char="⚬"/>
            </a:pPr>
            <a:r>
              <a:rPr lang="en-US" sz="2500" spc="-120">
                <a:solidFill>
                  <a:srgbClr val="202020"/>
                </a:solidFill>
                <a:latin typeface="Inter"/>
              </a:rPr>
              <a:t>E.g., disease, disability, biochemical imbalance, pregnancy</a:t>
            </a:r>
          </a:p>
          <a:p>
            <a:pPr marL="539751" lvl="1" indent="-269876">
              <a:lnSpc>
                <a:spcPts val="3500"/>
              </a:lnSpc>
              <a:buFont typeface="Arial"/>
              <a:buChar char="•"/>
            </a:pPr>
            <a:r>
              <a:rPr lang="en-US" sz="2500" spc="-120">
                <a:solidFill>
                  <a:srgbClr val="202020"/>
                </a:solidFill>
                <a:latin typeface="Inter"/>
              </a:rPr>
              <a:t>Physical/Environmental</a:t>
            </a:r>
          </a:p>
          <a:p>
            <a:pPr marL="1079502" lvl="2" indent="-359834">
              <a:lnSpc>
                <a:spcPts val="3500"/>
              </a:lnSpc>
              <a:buFont typeface="Arial"/>
              <a:buChar char="⚬"/>
            </a:pPr>
            <a:r>
              <a:rPr lang="en-US" sz="2500" spc="-120">
                <a:solidFill>
                  <a:srgbClr val="202020"/>
                </a:solidFill>
                <a:latin typeface="Inter"/>
              </a:rPr>
              <a:t>E.g., poor air, noise exposure, poor lighting</a:t>
            </a:r>
          </a:p>
        </p:txBody>
      </p:sp>
      <p:sp>
        <p:nvSpPr>
          <p:cNvPr id="3" name="TextBox 3"/>
          <p:cNvSpPr txBox="1"/>
          <p:nvPr/>
        </p:nvSpPr>
        <p:spPr>
          <a:xfrm>
            <a:off x="1002788" y="701355"/>
            <a:ext cx="7708461" cy="2371725"/>
          </a:xfrm>
          <a:prstGeom prst="rect">
            <a:avLst/>
          </a:prstGeom>
        </p:spPr>
        <p:txBody>
          <a:bodyPr lIns="0" tIns="0" rIns="0" bIns="0" rtlCol="0" anchor="t">
            <a:spAutoFit/>
          </a:bodyPr>
          <a:lstStyle/>
          <a:p>
            <a:pPr>
              <a:lnSpc>
                <a:spcPts val="6300"/>
              </a:lnSpc>
            </a:pPr>
            <a:r>
              <a:rPr lang="en-US" sz="4500">
                <a:solidFill>
                  <a:srgbClr val="202020"/>
                </a:solidFill>
                <a:latin typeface="Cy Grotesk Grand Bold"/>
              </a:rPr>
              <a:t>CONSTRUCTS OF OCCUPATIONAL STRESS</a:t>
            </a:r>
          </a:p>
        </p:txBody>
      </p:sp>
      <p:pic>
        <p:nvPicPr>
          <p:cNvPr id="4" name="Picture 4"/>
          <p:cNvPicPr>
            <a:picLocks noChangeAspect="1"/>
          </p:cNvPicPr>
          <p:nvPr/>
        </p:nvPicPr>
        <p:blipFill>
          <a:blip r:embed="rId5"/>
          <a:srcRect l="42793" r="5536"/>
          <a:stretch>
            <a:fillRect/>
          </a:stretch>
        </p:blipFill>
        <p:spPr>
          <a:xfrm>
            <a:off x="10310040" y="0"/>
            <a:ext cx="7977960" cy="10287000"/>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10040" y="8299376"/>
            <a:ext cx="1285930" cy="1442164"/>
          </a:xfrm>
          <a:prstGeom prst="rect">
            <a:avLst/>
          </a:prstGeom>
        </p:spPr>
      </p:pic>
      <p:pic>
        <p:nvPicPr>
          <p:cNvPr id="6" name="Recording (3)">
            <a:hlinkClick r:id="" action="ppaction://media"/>
            <a:extLst>
              <a:ext uri="{FF2B5EF4-FFF2-40B4-BE49-F238E27FC236}">
                <a16:creationId xmlns:a16="http://schemas.microsoft.com/office/drawing/2014/main" id="{93CF6DBC-DFDD-E2A5-3B55-BD906D3C2F1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9340" y="337217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r="42577"/>
          <a:stretch>
            <a:fillRect/>
          </a:stretch>
        </p:blipFill>
        <p:spPr>
          <a:xfrm>
            <a:off x="1028700" y="1028700"/>
            <a:ext cx="7092882" cy="8229600"/>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50583" y="8281436"/>
            <a:ext cx="1285930" cy="1442164"/>
          </a:xfrm>
          <a:prstGeom prst="rect">
            <a:avLst/>
          </a:prstGeom>
        </p:spPr>
      </p:pic>
      <p:pic>
        <p:nvPicPr>
          <p:cNvPr id="4" name="Picture 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18304" y="-122271"/>
            <a:ext cx="2416721" cy="2349254"/>
          </a:xfrm>
          <a:prstGeom prst="rect">
            <a:avLst/>
          </a:prstGeom>
        </p:spPr>
      </p:pic>
      <p:sp>
        <p:nvSpPr>
          <p:cNvPr id="5" name="TextBox 5"/>
          <p:cNvSpPr txBox="1"/>
          <p:nvPr/>
        </p:nvSpPr>
        <p:spPr>
          <a:xfrm>
            <a:off x="9613740" y="1331633"/>
            <a:ext cx="6076398" cy="7239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TECHNOLOGY</a:t>
            </a:r>
          </a:p>
        </p:txBody>
      </p:sp>
      <p:sp>
        <p:nvSpPr>
          <p:cNvPr id="6" name="TextBox 6"/>
          <p:cNvSpPr txBox="1"/>
          <p:nvPr/>
        </p:nvSpPr>
        <p:spPr>
          <a:xfrm>
            <a:off x="9378870" y="2586037"/>
            <a:ext cx="6546139" cy="5029201"/>
          </a:xfrm>
          <a:prstGeom prst="rect">
            <a:avLst/>
          </a:prstGeom>
        </p:spPr>
        <p:txBody>
          <a:bodyPr lIns="0" tIns="0" rIns="0" bIns="0" rtlCol="0" anchor="t">
            <a:spAutoFit/>
          </a:bodyPr>
          <a:lstStyle/>
          <a:p>
            <a:pPr marL="647695" lvl="1" indent="-323848">
              <a:lnSpc>
                <a:spcPts val="4499"/>
              </a:lnSpc>
              <a:buFont typeface="Arial"/>
              <a:buChar char="•"/>
            </a:pPr>
            <a:r>
              <a:rPr lang="en-US" sz="2999">
                <a:solidFill>
                  <a:srgbClr val="545454"/>
                </a:solidFill>
                <a:latin typeface="Inter"/>
              </a:rPr>
              <a:t>Technological advances in smartphones contributes to occupational stress</a:t>
            </a:r>
          </a:p>
          <a:p>
            <a:pPr marL="647695" lvl="1" indent="-323848">
              <a:lnSpc>
                <a:spcPts val="4499"/>
              </a:lnSpc>
              <a:buFont typeface="Arial"/>
              <a:buChar char="•"/>
            </a:pPr>
            <a:r>
              <a:rPr lang="en-US" sz="2999">
                <a:solidFill>
                  <a:srgbClr val="545454"/>
                </a:solidFill>
                <a:latin typeface="Inter"/>
              </a:rPr>
              <a:t>Never being out of reach or feeling like you’re ”always on call”</a:t>
            </a:r>
          </a:p>
          <a:p>
            <a:pPr marL="647695" lvl="1" indent="-323848">
              <a:lnSpc>
                <a:spcPts val="4499"/>
              </a:lnSpc>
              <a:buFont typeface="Arial"/>
              <a:buChar char="•"/>
            </a:pPr>
            <a:r>
              <a:rPr lang="en-US" sz="2999">
                <a:solidFill>
                  <a:srgbClr val="545454"/>
                </a:solidFill>
                <a:latin typeface="Inter"/>
              </a:rPr>
              <a:t>Since the pandemic, many people continue to work from home and may feel isolated</a:t>
            </a:r>
          </a:p>
        </p:txBody>
      </p:sp>
      <p:pic>
        <p:nvPicPr>
          <p:cNvPr id="7" name="Recording">
            <a:hlinkClick r:id="" action="ppaction://media"/>
            <a:extLst>
              <a:ext uri="{FF2B5EF4-FFF2-40B4-BE49-F238E27FC236}">
                <a16:creationId xmlns:a16="http://schemas.microsoft.com/office/drawing/2014/main" id="{00233043-DFCC-9E19-64FE-4E5CC708488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6048038" y="36703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AE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srcRect l="33025" r="9515"/>
          <a:stretch>
            <a:fillRect/>
          </a:stretch>
        </p:blipFill>
        <p:spPr>
          <a:xfrm>
            <a:off x="1028700" y="1028700"/>
            <a:ext cx="7092882" cy="8229600"/>
          </a:xfrm>
          <a:prstGeom prst="rect">
            <a:avLst/>
          </a:prstGeom>
        </p:spPr>
      </p:pic>
      <p:pic>
        <p:nvPicPr>
          <p:cNvPr id="3" name="Picture 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350583" y="8281436"/>
            <a:ext cx="1285930" cy="1442164"/>
          </a:xfrm>
          <a:prstGeom prst="rect">
            <a:avLst/>
          </a:prstGeom>
        </p:spPr>
      </p:pic>
      <p:pic>
        <p:nvPicPr>
          <p:cNvPr id="4" name="Picture 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218304" y="-122271"/>
            <a:ext cx="2416721" cy="2349254"/>
          </a:xfrm>
          <a:prstGeom prst="rect">
            <a:avLst/>
          </a:prstGeom>
        </p:spPr>
      </p:pic>
      <p:sp>
        <p:nvSpPr>
          <p:cNvPr id="5" name="TextBox 5"/>
          <p:cNvSpPr txBox="1"/>
          <p:nvPr/>
        </p:nvSpPr>
        <p:spPr>
          <a:xfrm>
            <a:off x="9613740" y="1331633"/>
            <a:ext cx="6076398" cy="2895600"/>
          </a:xfrm>
          <a:prstGeom prst="rect">
            <a:avLst/>
          </a:prstGeom>
        </p:spPr>
        <p:txBody>
          <a:bodyPr lIns="0" tIns="0" rIns="0" bIns="0" rtlCol="0" anchor="t">
            <a:spAutoFit/>
          </a:bodyPr>
          <a:lstStyle/>
          <a:p>
            <a:pPr>
              <a:lnSpc>
                <a:spcPts val="5759"/>
              </a:lnSpc>
            </a:pPr>
            <a:r>
              <a:rPr lang="en-US" sz="4800">
                <a:solidFill>
                  <a:srgbClr val="151517"/>
                </a:solidFill>
                <a:latin typeface="Cy Grotesk Grand Bold"/>
              </a:rPr>
              <a:t>TIPS FOR WORKING FROM HOME</a:t>
            </a:r>
          </a:p>
          <a:p>
            <a:pPr>
              <a:lnSpc>
                <a:spcPts val="5759"/>
              </a:lnSpc>
            </a:pPr>
            <a:endParaRPr lang="en-US" sz="4800">
              <a:solidFill>
                <a:srgbClr val="151517"/>
              </a:solidFill>
              <a:latin typeface="Cy Grotesk Grand Bold"/>
            </a:endParaRPr>
          </a:p>
        </p:txBody>
      </p:sp>
      <p:sp>
        <p:nvSpPr>
          <p:cNvPr id="6" name="TextBox 6"/>
          <p:cNvSpPr txBox="1"/>
          <p:nvPr/>
        </p:nvSpPr>
        <p:spPr>
          <a:xfrm>
            <a:off x="9144000" y="3986036"/>
            <a:ext cx="7880430" cy="4467226"/>
          </a:xfrm>
          <a:prstGeom prst="rect">
            <a:avLst/>
          </a:prstGeom>
        </p:spPr>
        <p:txBody>
          <a:bodyPr lIns="0" tIns="0" rIns="0" bIns="0" rtlCol="0" anchor="t">
            <a:spAutoFit/>
          </a:bodyPr>
          <a:lstStyle/>
          <a:p>
            <a:pPr marL="647695" lvl="1" indent="-323848">
              <a:lnSpc>
                <a:spcPts val="4499"/>
              </a:lnSpc>
              <a:buFont typeface="Arial"/>
              <a:buChar char="•"/>
            </a:pPr>
            <a:r>
              <a:rPr lang="en-US" sz="2999">
                <a:solidFill>
                  <a:srgbClr val="545454"/>
                </a:solidFill>
                <a:latin typeface="Inter"/>
              </a:rPr>
              <a:t>Limit the number of times you check emails in a day.</a:t>
            </a:r>
          </a:p>
          <a:p>
            <a:pPr marL="647695" lvl="1" indent="-323848">
              <a:lnSpc>
                <a:spcPts val="4499"/>
              </a:lnSpc>
              <a:buFont typeface="Arial"/>
              <a:buChar char="•"/>
            </a:pPr>
            <a:r>
              <a:rPr lang="en-US" sz="2999">
                <a:solidFill>
                  <a:srgbClr val="545454"/>
                </a:solidFill>
                <a:latin typeface="Inter"/>
              </a:rPr>
              <a:t>Unless it's part of your job, ask yourself how quickly you really need to respond to texts, emails, or other messages. </a:t>
            </a:r>
          </a:p>
          <a:p>
            <a:pPr marL="647695" lvl="1" indent="-323848">
              <a:lnSpc>
                <a:spcPts val="4499"/>
              </a:lnSpc>
              <a:buFont typeface="Arial"/>
              <a:buChar char="•"/>
            </a:pPr>
            <a:r>
              <a:rPr lang="en-US" sz="2999">
                <a:solidFill>
                  <a:srgbClr val="545454"/>
                </a:solidFill>
                <a:latin typeface="Inter"/>
              </a:rPr>
              <a:t>Take regular breaks during the day. </a:t>
            </a:r>
          </a:p>
          <a:p>
            <a:pPr marL="647695" lvl="1" indent="-323848">
              <a:lnSpc>
                <a:spcPts val="4499"/>
              </a:lnSpc>
              <a:buFont typeface="Arial"/>
              <a:buChar char="•"/>
            </a:pPr>
            <a:r>
              <a:rPr lang="en-US" sz="2999">
                <a:solidFill>
                  <a:srgbClr val="545454"/>
                </a:solidFill>
                <a:latin typeface="Inter"/>
              </a:rPr>
              <a:t>Reward yourself when finishing tasks</a:t>
            </a:r>
          </a:p>
          <a:p>
            <a:pPr marL="647695" lvl="1" indent="-323848">
              <a:lnSpc>
                <a:spcPts val="4499"/>
              </a:lnSpc>
              <a:buFont typeface="Arial"/>
              <a:buChar char="•"/>
            </a:pPr>
            <a:r>
              <a:rPr lang="en-US" sz="2999">
                <a:solidFill>
                  <a:srgbClr val="545454"/>
                </a:solidFill>
                <a:latin typeface="Inter"/>
              </a:rPr>
              <a:t>Check in on your fellow co-workers</a:t>
            </a:r>
          </a:p>
        </p:txBody>
      </p:sp>
      <p:pic>
        <p:nvPicPr>
          <p:cNvPr id="7" name="Recording">
            <a:hlinkClick r:id="" action="ppaction://media"/>
            <a:extLst>
              <a:ext uri="{FF2B5EF4-FFF2-40B4-BE49-F238E27FC236}">
                <a16:creationId xmlns:a16="http://schemas.microsoft.com/office/drawing/2014/main" id="{6B53FB5C-AFA0-8519-001E-C76234DD5D9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6817064" y="4227233"/>
            <a:ext cx="609600" cy="609600"/>
          </a:xfrm>
          <a:prstGeom prst="rect">
            <a:avLst/>
          </a:prstGeom>
        </p:spPr>
      </p:pic>
      <p:pic>
        <p:nvPicPr>
          <p:cNvPr id="8" name="Recording (3)">
            <a:hlinkClick r:id="" action="ppaction://media"/>
            <a:extLst>
              <a:ext uri="{FF2B5EF4-FFF2-40B4-BE49-F238E27FC236}">
                <a16:creationId xmlns:a16="http://schemas.microsoft.com/office/drawing/2014/main" id="{56DEC681-320E-A42A-4133-EF8500F4EE7B}"/>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6817064" y="797663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4"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5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3292</Words>
  <Application>Microsoft Macintosh PowerPoint</Application>
  <PresentationFormat>Custom</PresentationFormat>
  <Paragraphs>336</Paragraphs>
  <Slides>30</Slides>
  <Notes>27</Notes>
  <HiddenSlides>0</HiddenSlides>
  <MMClips>22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Cy Grotesk Grand Bold</vt:lpstr>
      <vt:lpstr>Inter</vt:lpstr>
      <vt:lpstr>Tahoma</vt:lpstr>
      <vt:lpstr>Inter Bold</vt:lpstr>
      <vt:lpstr>Arial</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10 - Occupational Stress</dc:title>
  <cp:lastModifiedBy>Dandi Yang</cp:lastModifiedBy>
  <cp:revision>15</cp:revision>
  <dcterms:created xsi:type="dcterms:W3CDTF">2006-08-16T00:00:00Z</dcterms:created>
  <dcterms:modified xsi:type="dcterms:W3CDTF">2023-12-23T04:10:58Z</dcterms:modified>
  <dc:identifier>DAFV0_ctjvI</dc:identifier>
</cp:coreProperties>
</file>